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258" r:id="rId3"/>
    <p:sldId id="259" r:id="rId4"/>
    <p:sldId id="257" r:id="rId5"/>
    <p:sldId id="340" r:id="rId6"/>
    <p:sldId id="261" r:id="rId7"/>
    <p:sldId id="333" r:id="rId8"/>
    <p:sldId id="334" r:id="rId9"/>
    <p:sldId id="337" r:id="rId10"/>
    <p:sldId id="335" r:id="rId11"/>
    <p:sldId id="338" r:id="rId12"/>
    <p:sldId id="339" r:id="rId13"/>
    <p:sldId id="336" r:id="rId14"/>
    <p:sldId id="343" r:id="rId15"/>
    <p:sldId id="344" r:id="rId16"/>
    <p:sldId id="365" r:id="rId17"/>
    <p:sldId id="366" r:id="rId18"/>
    <p:sldId id="345" r:id="rId19"/>
    <p:sldId id="364" r:id="rId20"/>
    <p:sldId id="370" r:id="rId21"/>
    <p:sldId id="371" r:id="rId22"/>
    <p:sldId id="373" r:id="rId23"/>
    <p:sldId id="381" r:id="rId24"/>
    <p:sldId id="374" r:id="rId25"/>
    <p:sldId id="380" r:id="rId26"/>
    <p:sldId id="375" r:id="rId27"/>
    <p:sldId id="376" r:id="rId28"/>
    <p:sldId id="377" r:id="rId29"/>
    <p:sldId id="378" r:id="rId30"/>
    <p:sldId id="385" r:id="rId31"/>
    <p:sldId id="388" r:id="rId32"/>
    <p:sldId id="389" r:id="rId33"/>
    <p:sldId id="391" r:id="rId34"/>
    <p:sldId id="392" r:id="rId35"/>
    <p:sldId id="384" r:id="rId36"/>
    <p:sldId id="387" r:id="rId37"/>
    <p:sldId id="396" r:id="rId38"/>
    <p:sldId id="398" r:id="rId39"/>
    <p:sldId id="397" r:id="rId40"/>
    <p:sldId id="399" r:id="rId41"/>
    <p:sldId id="402" r:id="rId42"/>
    <p:sldId id="404" r:id="rId43"/>
    <p:sldId id="342" r:id="rId44"/>
    <p:sldId id="341" r:id="rId45"/>
    <p:sldId id="348" r:id="rId46"/>
    <p:sldId id="349" r:id="rId47"/>
    <p:sldId id="352" r:id="rId48"/>
    <p:sldId id="354" r:id="rId49"/>
    <p:sldId id="347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3" r:id="rId65"/>
    <p:sldId id="414" r:id="rId66"/>
    <p:sldId id="415" r:id="rId67"/>
    <p:sldId id="419" r:id="rId68"/>
    <p:sldId id="420" r:id="rId69"/>
    <p:sldId id="417" r:id="rId70"/>
    <p:sldId id="418" r:id="rId71"/>
    <p:sldId id="421" r:id="rId72"/>
    <p:sldId id="422" r:id="rId73"/>
    <p:sldId id="423" r:id="rId74"/>
    <p:sldId id="425" r:id="rId75"/>
    <p:sldId id="424" r:id="rId76"/>
    <p:sldId id="426" r:id="rId77"/>
    <p:sldId id="427" r:id="rId78"/>
    <p:sldId id="428" r:id="rId79"/>
    <p:sldId id="432" r:id="rId80"/>
    <p:sldId id="434" r:id="rId81"/>
    <p:sldId id="433" r:id="rId82"/>
    <p:sldId id="435" r:id="rId83"/>
    <p:sldId id="436" r:id="rId84"/>
    <p:sldId id="437" r:id="rId85"/>
    <p:sldId id="439" r:id="rId86"/>
    <p:sldId id="431" r:id="rId87"/>
    <p:sldId id="430" r:id="rId88"/>
    <p:sldId id="441" r:id="rId89"/>
    <p:sldId id="442" r:id="rId90"/>
    <p:sldId id="440" r:id="rId91"/>
    <p:sldId id="444" r:id="rId92"/>
    <p:sldId id="445" r:id="rId93"/>
    <p:sldId id="446" r:id="rId94"/>
    <p:sldId id="447" r:id="rId95"/>
    <p:sldId id="448" r:id="rId96"/>
    <p:sldId id="443" r:id="rId97"/>
    <p:sldId id="346" r:id="rId98"/>
    <p:sldId id="449" r:id="rId99"/>
    <p:sldId id="429" r:id="rId100"/>
    <p:sldId id="332" r:id="rId101"/>
    <p:sldId id="264" r:id="rId102"/>
    <p:sldId id="262" r:id="rId103"/>
    <p:sldId id="260" r:id="rId104"/>
    <p:sldId id="488" r:id="rId10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1904" autoAdjust="0"/>
  </p:normalViewPr>
  <p:slideViewPr>
    <p:cSldViewPr snapToGrid="0">
      <p:cViewPr varScale="1">
        <p:scale>
          <a:sx n="93" d="100"/>
          <a:sy n="93" d="100"/>
        </p:scale>
        <p:origin x="123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r, Micha van der" userId="4f800f7df4c8d948" providerId="OrgId" clId="{9A2C9E8E-1811-4893-9AC9-E600AA8662AB}"/>
    <pc:docChg chg="custSel modSld sldOrd">
      <pc:chgData name="Meer, Micha van der" userId="4f800f7df4c8d948" providerId="OrgId" clId="{9A2C9E8E-1811-4893-9AC9-E600AA8662AB}" dt="2019-09-02T06:55:30.437" v="35" actId="20577"/>
      <pc:docMkLst>
        <pc:docMk/>
      </pc:docMkLst>
      <pc:sldChg chg="modSp">
        <pc:chgData name="Meer, Micha van der" userId="4f800f7df4c8d948" providerId="OrgId" clId="{9A2C9E8E-1811-4893-9AC9-E600AA8662AB}" dt="2019-09-02T06:55:30.437" v="35" actId="20577"/>
        <pc:sldMkLst>
          <pc:docMk/>
          <pc:sldMk cId="2793169444" sldId="256"/>
        </pc:sldMkLst>
        <pc:spChg chg="mod">
          <ac:chgData name="Meer, Micha van der" userId="4f800f7df4c8d948" providerId="OrgId" clId="{9A2C9E8E-1811-4893-9AC9-E600AA8662AB}" dt="2019-09-02T06:55:30.437" v="35" actId="20577"/>
          <ac:spMkLst>
            <pc:docMk/>
            <pc:sldMk cId="2793169444" sldId="256"/>
            <ac:spMk id="10" creationId="{68E8D4AA-A81E-4C0D-9759-28C00C7D4D63}"/>
          </ac:spMkLst>
        </pc:spChg>
      </pc:sldChg>
      <pc:sldChg chg="ord modNotesTx">
        <pc:chgData name="Meer, Micha van der" userId="4f800f7df4c8d948" providerId="OrgId" clId="{9A2C9E8E-1811-4893-9AC9-E600AA8662AB}" dt="2019-08-29T11:31:56.276" v="33"/>
        <pc:sldMkLst>
          <pc:docMk/>
          <pc:sldMk cId="1553738700" sldId="257"/>
        </pc:sldMkLst>
      </pc:sldChg>
      <pc:sldChg chg="addSp delSp modSp">
        <pc:chgData name="Meer, Micha van der" userId="4f800f7df4c8d948" providerId="OrgId" clId="{9A2C9E8E-1811-4893-9AC9-E600AA8662AB}" dt="2019-08-28T08:29:46.890" v="20" actId="313"/>
        <pc:sldMkLst>
          <pc:docMk/>
          <pc:sldMk cId="3394018800" sldId="258"/>
        </pc:sldMkLst>
        <pc:graphicFrameChg chg="del">
          <ac:chgData name="Meer, Micha van der" userId="4f800f7df4c8d948" providerId="OrgId" clId="{9A2C9E8E-1811-4893-9AC9-E600AA8662AB}" dt="2019-08-28T07:45:02.291" v="9" actId="478"/>
          <ac:graphicFrameMkLst>
            <pc:docMk/>
            <pc:sldMk cId="3394018800" sldId="258"/>
            <ac:graphicFrameMk id="6" creationId="{6C012BF0-AFDB-40F7-A1D1-CCC91240F3BE}"/>
          </ac:graphicFrameMkLst>
        </pc:graphicFrameChg>
        <pc:graphicFrameChg chg="add modGraphic">
          <ac:chgData name="Meer, Micha van der" userId="4f800f7df4c8d948" providerId="OrgId" clId="{9A2C9E8E-1811-4893-9AC9-E600AA8662AB}" dt="2019-08-28T08:29:46.890" v="20" actId="313"/>
          <ac:graphicFrameMkLst>
            <pc:docMk/>
            <pc:sldMk cId="3394018800" sldId="258"/>
            <ac:graphicFrameMk id="7" creationId="{F330AF64-FE02-4E6F-A1E4-3C9EE958182D}"/>
          </ac:graphicFrameMkLst>
        </pc:graphicFrameChg>
      </pc:sldChg>
      <pc:sldChg chg="modSp">
        <pc:chgData name="Meer, Micha van der" userId="4f800f7df4c8d948" providerId="OrgId" clId="{9A2C9E8E-1811-4893-9AC9-E600AA8662AB}" dt="2019-08-28T09:08:05.813" v="32" actId="20577"/>
        <pc:sldMkLst>
          <pc:docMk/>
          <pc:sldMk cId="1603565812" sldId="332"/>
        </pc:sldMkLst>
        <pc:spChg chg="mod">
          <ac:chgData name="Meer, Micha van der" userId="4f800f7df4c8d948" providerId="OrgId" clId="{9A2C9E8E-1811-4893-9AC9-E600AA8662AB}" dt="2019-08-28T09:08:05.813" v="32" actId="20577"/>
          <ac:spMkLst>
            <pc:docMk/>
            <pc:sldMk cId="1603565812" sldId="332"/>
            <ac:spMk id="7" creationId="{CFEB5A1B-F4B6-4884-8F0D-B04077ADA2A7}"/>
          </ac:spMkLst>
        </pc:spChg>
      </pc:sldChg>
      <pc:sldChg chg="modSp">
        <pc:chgData name="Meer, Micha van der" userId="4f800f7df4c8d948" providerId="OrgId" clId="{9A2C9E8E-1811-4893-9AC9-E600AA8662AB}" dt="2019-08-28T07:46:10.375" v="14" actId="20577"/>
        <pc:sldMkLst>
          <pc:docMk/>
          <pc:sldMk cId="1003697637" sldId="340"/>
        </pc:sldMkLst>
        <pc:spChg chg="mod">
          <ac:chgData name="Meer, Micha van der" userId="4f800f7df4c8d948" providerId="OrgId" clId="{9A2C9E8E-1811-4893-9AC9-E600AA8662AB}" dt="2019-08-28T07:46:10.375" v="14" actId="20577"/>
          <ac:spMkLst>
            <pc:docMk/>
            <pc:sldMk cId="1003697637" sldId="340"/>
            <ac:spMk id="6" creationId="{32B12CB1-99AD-42C1-B30F-5FAE314BBCB7}"/>
          </ac:spMkLst>
        </pc:spChg>
      </pc:sldChg>
      <pc:sldChg chg="addSp delSp">
        <pc:chgData name="Meer, Micha van der" userId="4f800f7df4c8d948" providerId="OrgId" clId="{9A2C9E8E-1811-4893-9AC9-E600AA8662AB}" dt="2019-08-28T07:51:19.416" v="19"/>
        <pc:sldMkLst>
          <pc:docMk/>
          <pc:sldMk cId="21780756" sldId="488"/>
        </pc:sldMkLst>
        <pc:spChg chg="del">
          <ac:chgData name="Meer, Micha van der" userId="4f800f7df4c8d948" providerId="OrgId" clId="{9A2C9E8E-1811-4893-9AC9-E600AA8662AB}" dt="2019-08-28T07:50:59.798" v="18" actId="478"/>
          <ac:spMkLst>
            <pc:docMk/>
            <pc:sldMk cId="21780756" sldId="488"/>
            <ac:spMk id="7" creationId="{E8EEEC70-24FB-4AA8-956B-EFD1B02011C5}"/>
          </ac:spMkLst>
        </pc:spChg>
        <pc:spChg chg="del">
          <ac:chgData name="Meer, Micha van der" userId="4f800f7df4c8d948" providerId="OrgId" clId="{9A2C9E8E-1811-4893-9AC9-E600AA8662AB}" dt="2019-08-28T07:50:59.798" v="18" actId="478"/>
          <ac:spMkLst>
            <pc:docMk/>
            <pc:sldMk cId="21780756" sldId="488"/>
            <ac:spMk id="8" creationId="{980FF1DE-9953-4F52-926E-28DFC35452B1}"/>
          </ac:spMkLst>
        </pc:spChg>
        <pc:spChg chg="del">
          <ac:chgData name="Meer, Micha van der" userId="4f800f7df4c8d948" providerId="OrgId" clId="{9A2C9E8E-1811-4893-9AC9-E600AA8662AB}" dt="2019-08-28T07:50:59.798" v="18" actId="478"/>
          <ac:spMkLst>
            <pc:docMk/>
            <pc:sldMk cId="21780756" sldId="488"/>
            <ac:spMk id="9" creationId="{B70BDFFF-EA39-4241-B3D3-40C412E45F6C}"/>
          </ac:spMkLst>
        </pc:spChg>
        <pc:spChg chg="add">
          <ac:chgData name="Meer, Micha van der" userId="4f800f7df4c8d948" providerId="OrgId" clId="{9A2C9E8E-1811-4893-9AC9-E600AA8662AB}" dt="2019-08-28T07:51:19.416" v="19"/>
          <ac:spMkLst>
            <pc:docMk/>
            <pc:sldMk cId="21780756" sldId="488"/>
            <ac:spMk id="11" creationId="{9A78B5CB-F1F0-4EC6-8173-63C9D830AC9D}"/>
          </ac:spMkLst>
        </pc:spChg>
        <pc:spChg chg="add">
          <ac:chgData name="Meer, Micha van der" userId="4f800f7df4c8d948" providerId="OrgId" clId="{9A2C9E8E-1811-4893-9AC9-E600AA8662AB}" dt="2019-08-28T07:51:19.416" v="19"/>
          <ac:spMkLst>
            <pc:docMk/>
            <pc:sldMk cId="21780756" sldId="488"/>
            <ac:spMk id="12" creationId="{C4BFC66F-9B5B-46F8-A47B-2D5DB6E81AE1}"/>
          </ac:spMkLst>
        </pc:spChg>
        <pc:spChg chg="add">
          <ac:chgData name="Meer, Micha van der" userId="4f800f7df4c8d948" providerId="OrgId" clId="{9A2C9E8E-1811-4893-9AC9-E600AA8662AB}" dt="2019-08-28T07:51:19.416" v="19"/>
          <ac:spMkLst>
            <pc:docMk/>
            <pc:sldMk cId="21780756" sldId="488"/>
            <ac:spMk id="13" creationId="{6DF79141-1813-4AF5-8913-B8B1DD11DECF}"/>
          </ac:spMkLst>
        </pc:spChg>
        <pc:picChg chg="del">
          <ac:chgData name="Meer, Micha van der" userId="4f800f7df4c8d948" providerId="OrgId" clId="{9A2C9E8E-1811-4893-9AC9-E600AA8662AB}" dt="2019-08-28T07:50:57.962" v="17" actId="478"/>
          <ac:picMkLst>
            <pc:docMk/>
            <pc:sldMk cId="21780756" sldId="488"/>
            <ac:picMk id="5" creationId="{07C883CB-1AC1-43B5-9CC9-CCBF3F9E62E8}"/>
          </ac:picMkLst>
        </pc:picChg>
        <pc:picChg chg="add">
          <ac:chgData name="Meer, Micha van der" userId="4f800f7df4c8d948" providerId="OrgId" clId="{9A2C9E8E-1811-4893-9AC9-E600AA8662AB}" dt="2019-08-28T07:51:19.416" v="19"/>
          <ac:picMkLst>
            <pc:docMk/>
            <pc:sldMk cId="21780756" sldId="488"/>
            <ac:picMk id="10" creationId="{362E386B-D35C-4C22-BCF0-43B59F622984}"/>
          </ac:picMkLst>
        </pc:picChg>
      </pc:sldChg>
    </pc:docChg>
  </pc:docChgLst>
  <pc:docChgLst>
    <pc:chgData name="Meer, Micha van der" userId="ab39fdd4-6643-4885-9de8-ecf235fd9a6e" providerId="ADAL" clId="{E6491ACC-8528-4084-B20B-8499804E616A}"/>
    <pc:docChg chg="custSel modSld">
      <pc:chgData name="Meer, Micha van der" userId="ab39fdd4-6643-4885-9de8-ecf235fd9a6e" providerId="ADAL" clId="{E6491ACC-8528-4084-B20B-8499804E616A}" dt="2019-09-30T06:15:59.611" v="85" actId="20577"/>
      <pc:docMkLst>
        <pc:docMk/>
      </pc:docMkLst>
      <pc:sldChg chg="modSp">
        <pc:chgData name="Meer, Micha van der" userId="ab39fdd4-6643-4885-9de8-ecf235fd9a6e" providerId="ADAL" clId="{E6491ACC-8528-4084-B20B-8499804E616A}" dt="2019-09-24T07:02:59.658" v="1" actId="20577"/>
        <pc:sldMkLst>
          <pc:docMk/>
          <pc:sldMk cId="2793169444" sldId="256"/>
        </pc:sldMkLst>
        <pc:spChg chg="mod">
          <ac:chgData name="Meer, Micha van der" userId="ab39fdd4-6643-4885-9de8-ecf235fd9a6e" providerId="ADAL" clId="{E6491ACC-8528-4084-B20B-8499804E616A}" dt="2019-09-24T07:02:59.658" v="1" actId="20577"/>
          <ac:spMkLst>
            <pc:docMk/>
            <pc:sldMk cId="2793169444" sldId="256"/>
            <ac:spMk id="10" creationId="{68E8D4AA-A81E-4C0D-9759-28C00C7D4D63}"/>
          </ac:spMkLst>
        </pc:spChg>
      </pc:sldChg>
      <pc:sldChg chg="modNotesTx">
        <pc:chgData name="Meer, Micha van der" userId="ab39fdd4-6643-4885-9de8-ecf235fd9a6e" providerId="ADAL" clId="{E6491ACC-8528-4084-B20B-8499804E616A}" dt="2019-09-30T06:15:59.611" v="85" actId="20577"/>
        <pc:sldMkLst>
          <pc:docMk/>
          <pc:sldMk cId="1553738700" sldId="257"/>
        </pc:sldMkLst>
      </pc:sldChg>
      <pc:sldChg chg="modSp">
        <pc:chgData name="Meer, Micha van der" userId="ab39fdd4-6643-4885-9de8-ecf235fd9a6e" providerId="ADAL" clId="{E6491ACC-8528-4084-B20B-8499804E616A}" dt="2019-09-24T08:34:56.051" v="3" actId="20577"/>
        <pc:sldMkLst>
          <pc:docMk/>
          <pc:sldMk cId="1603565812" sldId="332"/>
        </pc:sldMkLst>
        <pc:spChg chg="mod">
          <ac:chgData name="Meer, Micha van der" userId="ab39fdd4-6643-4885-9de8-ecf235fd9a6e" providerId="ADAL" clId="{E6491ACC-8528-4084-B20B-8499804E616A}" dt="2019-09-24T08:34:56.051" v="3" actId="20577"/>
          <ac:spMkLst>
            <pc:docMk/>
            <pc:sldMk cId="1603565812" sldId="332"/>
            <ac:spMk id="7" creationId="{CFEB5A1B-F4B6-4884-8F0D-B04077ADA2A7}"/>
          </ac:spMkLst>
        </pc:spChg>
      </pc:sldChg>
      <pc:sldChg chg="modNotesTx">
        <pc:chgData name="Meer, Micha van der" userId="ab39fdd4-6643-4885-9de8-ecf235fd9a6e" providerId="ADAL" clId="{E6491ACC-8528-4084-B20B-8499804E616A}" dt="2019-09-27T08:58:43.733" v="63" actId="20577"/>
        <pc:sldMkLst>
          <pc:docMk/>
          <pc:sldMk cId="1266674935" sldId="385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C2D1E-31D5-468B-9A1C-7901113A41A9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6D653-1F50-42D3-9433-E70208EEB39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57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 logo are respective owned by the company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Photo’s used are royalty free and under 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not mentioned graphics or text are © Witan BV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 ? L</a:t>
            </a:r>
            <a:r>
              <a:rPr lang="en-GB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ecture</a:t>
            </a:r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owner micha van der Meer</a:t>
            </a:r>
          </a:p>
          <a:p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026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234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Phys. With != CSS width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Blackberry Passport 1440 1440 </a:t>
            </a:r>
            <a:r>
              <a:rPr lang="en-GB" b="1" dirty="0"/>
              <a:t>504</a:t>
            </a:r>
            <a:r>
              <a:rPr lang="en-GB" dirty="0"/>
              <a:t> 504 3 453 274 </a:t>
            </a:r>
          </a:p>
          <a:p>
            <a:r>
              <a:rPr lang="en-GB" dirty="0"/>
              <a:t>Microsoft Lumia 1520 1080 1920 </a:t>
            </a:r>
            <a:r>
              <a:rPr lang="en-GB" b="1" dirty="0"/>
              <a:t>432</a:t>
            </a:r>
            <a:r>
              <a:rPr lang="en-GB" dirty="0"/>
              <a:t> 768 2.5 367 240 </a:t>
            </a:r>
          </a:p>
          <a:p>
            <a:r>
              <a:rPr lang="en-GB" dirty="0"/>
              <a:t>Apple iPhone 6+, 6s+, 7+, 8+ 1080 1920 </a:t>
            </a:r>
            <a:r>
              <a:rPr lang="en-GB" b="1" dirty="0"/>
              <a:t>414</a:t>
            </a:r>
            <a:r>
              <a:rPr lang="en-GB" dirty="0"/>
              <a:t> 736 3 401 288</a:t>
            </a:r>
          </a:p>
          <a:p>
            <a:r>
              <a:rPr lang="en-GB" dirty="0"/>
              <a:t>Motorola Nexus 6 1440 2560 412 690 3.5 493 336 </a:t>
            </a:r>
          </a:p>
          <a:p>
            <a:r>
              <a:rPr lang="en-GB" dirty="0"/>
              <a:t>Samsung Galaxy Note 800 1280 400 640 2 285 192 </a:t>
            </a:r>
          </a:p>
          <a:p>
            <a:r>
              <a:rPr lang="en-GB" dirty="0"/>
              <a:t>Xiaomi Redmi Note 5 1080 2160 393 786 2.75 403 264 </a:t>
            </a:r>
          </a:p>
          <a:p>
            <a:r>
              <a:rPr lang="en-GB" dirty="0"/>
              <a:t>Blackberry Leap 720 1280 390 695 2 294 177 </a:t>
            </a:r>
          </a:p>
          <a:p>
            <a:r>
              <a:rPr lang="en-GB" dirty="0"/>
              <a:t>Blackberry Classic 720 720 390 390 1.8 294 177 </a:t>
            </a:r>
          </a:p>
          <a:p>
            <a:r>
              <a:rPr lang="en-GB" dirty="0"/>
              <a:t>LG Optimus G 768 1280 384 640 2 318 192 </a:t>
            </a:r>
          </a:p>
          <a:p>
            <a:r>
              <a:rPr lang="en-GB" dirty="0"/>
              <a:t>LG Nexus 4 768 1280 384 640 2 320 192 </a:t>
            </a:r>
          </a:p>
          <a:p>
            <a:r>
              <a:rPr lang="en-GB" dirty="0"/>
              <a:t>Blackberry Z10 768 1280 384 640 2 355 192 </a:t>
            </a:r>
          </a:p>
          <a:p>
            <a:r>
              <a:rPr lang="en-GB" dirty="0"/>
              <a:t>Apple iPhone X 1125 2436 375 812 3 458 288 </a:t>
            </a:r>
          </a:p>
          <a:p>
            <a:r>
              <a:rPr lang="en-GB" dirty="0"/>
              <a:t>Apple iPhone 7, iPhone 8 750 1334 375 667 2 326 192 </a:t>
            </a:r>
          </a:p>
          <a:p>
            <a:r>
              <a:rPr lang="en-GB" dirty="0"/>
              <a:t>Apple iPhone 6, 6s 750 1334 375 667 2 326 192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005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Apple iPad Pro 2048 2732 </a:t>
            </a:r>
            <a:r>
              <a:rPr lang="en-GB" b="1" dirty="0"/>
              <a:t>1024</a:t>
            </a:r>
            <a:r>
              <a:rPr lang="en-GB" dirty="0"/>
              <a:t> 1366 2 265 192 </a:t>
            </a:r>
          </a:p>
          <a:p>
            <a:r>
              <a:rPr lang="en-GB" dirty="0"/>
              <a:t>Microsoft Surface Pro 3 1440 2160 </a:t>
            </a:r>
            <a:r>
              <a:rPr lang="en-GB" b="1" dirty="0"/>
              <a:t>1024 </a:t>
            </a:r>
            <a:r>
              <a:rPr lang="en-GB" dirty="0"/>
              <a:t>1440 1.5 / 1.4 216 144 </a:t>
            </a:r>
          </a:p>
          <a:p>
            <a:r>
              <a:rPr lang="en-GB" dirty="0"/>
              <a:t>Samsung Galaxy Tab 3 10" 800 1280</a:t>
            </a:r>
            <a:r>
              <a:rPr lang="en-GB" b="1" dirty="0"/>
              <a:t> 800 </a:t>
            </a:r>
            <a:r>
              <a:rPr lang="en-GB" dirty="0"/>
              <a:t>1280 1 149 96 </a:t>
            </a:r>
          </a:p>
          <a:p>
            <a:r>
              <a:rPr lang="en-GB" dirty="0"/>
              <a:t>Samsung Galaxy Tab 2 10" 800 1280 </a:t>
            </a:r>
            <a:r>
              <a:rPr lang="en-GB" b="1" dirty="0"/>
              <a:t>800</a:t>
            </a:r>
            <a:r>
              <a:rPr lang="en-GB" dirty="0"/>
              <a:t> 1280 1 149 96 </a:t>
            </a:r>
          </a:p>
          <a:p>
            <a:r>
              <a:rPr lang="en-GB" dirty="0"/>
              <a:t>Samsung Galaxy Tab (8.9") 800 1280 </a:t>
            </a:r>
            <a:r>
              <a:rPr lang="en-GB" b="1" dirty="0"/>
              <a:t>800</a:t>
            </a:r>
            <a:r>
              <a:rPr lang="en-GB" dirty="0"/>
              <a:t> 1280 1 170 96 </a:t>
            </a:r>
          </a:p>
          <a:p>
            <a:r>
              <a:rPr lang="en-GB" dirty="0"/>
              <a:t>Samsung Nexus 10 1600 2560 </a:t>
            </a:r>
            <a:r>
              <a:rPr lang="en-GB" b="1" dirty="0"/>
              <a:t>800</a:t>
            </a:r>
            <a:r>
              <a:rPr lang="en-GB" dirty="0"/>
              <a:t> 1280 2 300 192 </a:t>
            </a:r>
          </a:p>
          <a:p>
            <a:r>
              <a:rPr lang="en-GB" dirty="0"/>
              <a:t>Amazon Kindle Fire HD 8.9 1200 1920 </a:t>
            </a:r>
            <a:r>
              <a:rPr lang="en-GB" b="1" dirty="0"/>
              <a:t>800</a:t>
            </a:r>
            <a:r>
              <a:rPr lang="en-GB" dirty="0"/>
              <a:t> 1280 1.5 254 144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414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en-GB" dirty="0"/>
              <a:t>60, 720 , 360 is the standard. But will change in the near future. </a:t>
            </a:r>
          </a:p>
          <a:p>
            <a:r>
              <a:rPr lang="en-US" dirty="0"/>
              <a:t>W</a:t>
            </a:r>
            <a:r>
              <a:rPr lang="en-GB" dirty="0"/>
              <a:t>e talk about </a:t>
            </a:r>
            <a:r>
              <a:rPr lang="en-GB" dirty="0" err="1"/>
              <a:t>em</a:t>
            </a:r>
            <a:r>
              <a:rPr lang="en-GB" dirty="0"/>
              <a:t> (unit) later!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973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CSS is all about style, sizes, colors, margin, position </a:t>
            </a:r>
            <a:r>
              <a:rPr lang="en-US" dirty="0" err="1"/>
              <a:t>etc</a:t>
            </a:r>
            <a:r>
              <a:rPr lang="en-US" dirty="0"/>
              <a:t>… but also take care of your device…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187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Property and value separated with a </a:t>
            </a:r>
            <a:r>
              <a:rPr lang="en-US" sz="2400" b="1" dirty="0"/>
              <a:t>:</a:t>
            </a:r>
            <a:r>
              <a:rPr lang="en-US" b="1" dirty="0"/>
              <a:t> (colon) </a:t>
            </a:r>
            <a:r>
              <a:rPr lang="en-US" dirty="0"/>
              <a:t>And ending with a </a:t>
            </a:r>
            <a:r>
              <a:rPr lang="en-US" b="1" dirty="0"/>
              <a:t>; (semicolon)</a:t>
            </a:r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302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312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https://www.w3schools.com/colors/colors_names.asp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603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030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7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473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354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2607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30 – 35 (from 90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537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color</a:t>
            </a:r>
            <a:r>
              <a:rPr lang="en-GB" b="1" dirty="0"/>
              <a:t> : </a:t>
            </a:r>
            <a:r>
              <a:rPr lang="en-GB" b="1" dirty="0" err="1"/>
              <a:t>rgb</a:t>
            </a:r>
            <a:r>
              <a:rPr lang="en-GB" b="1" dirty="0"/>
              <a:t> (12, 34,56 );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414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383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8102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© </a:t>
            </a:r>
            <a:r>
              <a:rPr lang="en-US" b="1" dirty="0" err="1"/>
              <a:t>Dnews</a:t>
            </a:r>
            <a:endParaRPr lang="en-GB" b="1" dirty="0"/>
          </a:p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434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© </a:t>
            </a:r>
            <a:r>
              <a:rPr lang="en-US" b="1" dirty="0" err="1"/>
              <a:t>Dnews</a:t>
            </a:r>
            <a:endParaRPr lang="en-GB" b="1" dirty="0"/>
          </a:p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243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246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46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685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821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8402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113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881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91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CSS !</a:t>
            </a:r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143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6571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0467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Feels like a blue square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5641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you can change the size with -&gt; font-size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9318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UcPeriod"/>
            </a:pPr>
            <a:r>
              <a:rPr lang="en-US" dirty="0"/>
              <a:t>Mobile (yes design, but no)</a:t>
            </a:r>
          </a:p>
          <a:p>
            <a:pPr marL="285750" indent="-285750">
              <a:buAutoNum type="romanUcPeriod"/>
            </a:pPr>
            <a:r>
              <a:rPr lang="en-US" dirty="0"/>
              <a:t>Selector prop &amp; value</a:t>
            </a:r>
          </a:p>
          <a:p>
            <a:pPr marL="285750" indent="-285750">
              <a:buAutoNum type="romanUcPeriod"/>
            </a:pPr>
            <a:r>
              <a:rPr lang="en-US" dirty="0"/>
              <a:t>Predefined color</a:t>
            </a:r>
          </a:p>
          <a:p>
            <a:pPr marL="285750" indent="-285750">
              <a:buAutoNum type="romanUcPeriod"/>
            </a:pPr>
            <a:r>
              <a:rPr lang="en-US" dirty="0"/>
              <a:t>Not working -&gt; Hex max FF</a:t>
            </a:r>
          </a:p>
          <a:p>
            <a:pPr marL="285750" indent="-285750">
              <a:buAutoNum type="romanUcPeriod"/>
            </a:pPr>
            <a:r>
              <a:rPr lang="en-US" dirty="0"/>
              <a:t>/* HTML comment not CSS */ </a:t>
            </a:r>
          </a:p>
          <a:p>
            <a:pPr marL="285750" indent="-285750">
              <a:buAutoNum type="romanUcPeriod"/>
            </a:pPr>
            <a:r>
              <a:rPr lang="en-US" dirty="0"/>
              <a:t>Yes, but Inline is forbidden</a:t>
            </a:r>
          </a:p>
          <a:p>
            <a:pPr marL="285750" indent="-285750">
              <a:buAutoNum type="romanUcPeriod"/>
            </a:pPr>
            <a:r>
              <a:rPr lang="en-US" dirty="0" err="1"/>
              <a:t>em</a:t>
            </a:r>
            <a:r>
              <a:rPr lang="en-US" dirty="0"/>
              <a:t> as unit</a:t>
            </a:r>
          </a:p>
          <a:p>
            <a:pPr marL="285750" indent="-285750">
              <a:buAutoNum type="romanUcPeriod"/>
            </a:pP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2274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057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0649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2757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6603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152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6505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66655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2235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4400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401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5061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7931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60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8736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7973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3396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193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6291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5907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use the standard code!!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05952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you have to copy this line to every .html file who is using this font!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9801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COPY STYLE !!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052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noProof="0" dirty="0"/>
              <a:t> http://forums.ubi.com/archive/index.php/t-595496.html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noProof="0" dirty="0"/>
              <a:t>https://en.wikipedia.org/wiki/Ultra-high-definition_television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0971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COPY STYLE !!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0205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Embedded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OpenType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(EOT)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WOFF 2.0 - Web Open Font Format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456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3257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30 – 35 (from 90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7085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(CC0) license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101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972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(CC0) license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102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4629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(CC0) license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103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5926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(CC0) license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104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56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noProof="0" dirty="0"/>
              <a:t>https://commons.wikimedia.org/wiki/File:8K_UHD,_4K_SHD,_FHD_and_SD.svg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837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82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23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797D2-A105-410C-AA92-E466FB6B5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81A2EB2-91DE-4794-A181-BD0FFD957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88B339-DB13-4884-BB25-5C2BFABF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12EA10-3988-4444-9A5C-BA886604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209FF5-C67E-4498-95E7-8BDFDDEA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8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7F7C0-6CDB-4DDC-82C4-9F1B2F2F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FF4BF3C-F278-44BD-AC32-F3A72C826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7C5825-F23E-4802-9DB2-86922455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9F032FB-F21D-427B-8E05-2CA374B9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2EA3E6-F79D-4322-8640-3776BCE1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01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EDA892C-94B9-44E0-A6EF-3DB074E9F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D509EA-5C9B-46D4-BC4F-6EE8902DB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CE826EE-B718-4951-8019-895EEEAF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ADC270-FEAE-4CFB-BD98-E9600970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829B8F-57F1-4A3E-BDA2-F3E56BB6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7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34105-8624-4B62-AFDF-BB27FAF6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C9D97A-123B-4895-99FC-3B526CEB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AC7F8C-6C56-4D88-A156-7091D214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0F9BD0-342F-4311-9B6D-3A3D281D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DF89A6-96E7-4E64-B069-B1B8CBB0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86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35192-96A8-46DF-B508-2B4B3C1C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6977FD-442C-4FDD-B324-1547A2350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95A4A7-8516-43B6-85D8-1657A7A3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4500A4-E82D-4C6C-9E33-09644836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B2265C-F25C-4D5D-B256-76858CE1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85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7DA39-B3DD-47DB-AB96-6679E686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CBA951-E1AB-4C9D-BCBC-3C6534343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EE59659-FB07-4C66-B463-5A6DA5C8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B0A7200-1A92-4E2D-90A4-C0A47BB5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1097B35-C75D-4363-BF64-3F7186D4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E06D03-A155-44B0-8549-AE0C0FC2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120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67919-1955-43F1-B498-C57DF7E9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4522F0A-DB1C-4427-BAB0-295D6479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30A6F0A-11EC-4C2F-B7D3-47F3E0FFC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080381-0118-42C6-B1C9-DE6EFA306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04BEDB5-4B99-42B5-90D7-FE01DFCE3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37E4787-56E6-4292-9291-10417986B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F703CFE-0179-421C-B095-A8516514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0EF865C-2ABF-4D4A-B9AD-474582CC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22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AA008-43B4-4658-8EDA-CA5EBEDF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23DDD10-0A9B-419C-AB4F-045BDBF3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173E877-260F-4AF5-8882-F4E7F4F7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AB530C-5888-4159-9BB4-BAF97173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89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491E5D6-1072-427C-B96D-0FD8CC42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135B661-D03C-4E3B-8B13-A095837FD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A1B6B5-382C-4E03-BCD2-379333C3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512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6D938-119C-451D-B142-C146AB20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B0C30A-0D02-4853-A967-A2BE6809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EBE093E-FCB3-440F-AFA7-E63C36ABB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CE721DB-1447-4383-86ED-D55D887F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F24669-1A47-4F4A-A193-976BF223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EDF4B6C-AFE9-4588-B025-7B15682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73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D44CF-BA3B-401D-85C9-2AC6760F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8DDEAC0-147B-4E99-BFBD-CC244DC1F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6D2D6B-81F6-41E8-A07A-CDE5D23A2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93873E2-5EBB-465B-BDBA-645326D5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90B11B-1586-4EAA-AC78-65D365C1E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C02C88D-0981-4167-8C18-0403F57A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8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6B044BA-3380-42B4-AFF1-FB8668D3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822180-64CA-4175-9957-1E5D38F16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6CE40C-A769-493B-8734-117833D3F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3D1E-86CC-49F1-B72A-2178B8D9F7DC}" type="datetimeFigureOut">
              <a:rPr lang="en-GB" smtClean="0"/>
              <a:t>30/09/2019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2123D6-F311-4227-9627-597973B1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84E3BB-2551-4A7A-9AD1-CD88ADAD5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28CC9-5FFD-447C-91E8-3B8C162702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36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5.png"/><Relationship Id="rId4" Type="http://schemas.openxmlformats.org/officeDocument/2006/relationships/image" Target="../media/image6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jigsaw.w3.org/css-validato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jigsaw.w3.org/css-validato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hyperlink" Target="http://jigsaw.w3.org/css-validat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64EDDC1D-7734-446F-B5F2-557DC0B83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712" y="2391156"/>
            <a:ext cx="8380800" cy="1220400"/>
          </a:xfrm>
        </p:spPr>
        <p:txBody>
          <a:bodyPr/>
          <a:lstStyle/>
          <a:p>
            <a:pPr algn="l"/>
            <a:r>
              <a:rPr lang="en-US" dirty="0">
                <a:latin typeface="Arial Narrow" panose="020B0606020202030204" pitchFamily="34" charset="0"/>
              </a:rPr>
              <a:t>Lecture 4</a:t>
            </a:r>
          </a:p>
          <a:p>
            <a:pPr algn="l"/>
            <a:r>
              <a:rPr lang="nl-NL" sz="1800" dirty="0">
                <a:latin typeface="Arial Narrow" panose="020B0606020202030204" pitchFamily="34" charset="0"/>
              </a:rPr>
              <a:t>[3 EC, 84 SBU , Product]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AA412D7-7DC3-4D43-A71E-3FD65A65B60D}"/>
              </a:ext>
            </a:extLst>
          </p:cNvPr>
          <p:cNvSpPr txBox="1">
            <a:spLocks/>
          </p:cNvSpPr>
          <p:nvPr/>
        </p:nvSpPr>
        <p:spPr>
          <a:xfrm>
            <a:off x="1108512" y="1508780"/>
            <a:ext cx="9163200" cy="89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500" dirty="0" err="1">
                <a:solidFill>
                  <a:srgbClr val="0066B3"/>
                </a:solidFill>
                <a:latin typeface="Arial Narrow" panose="020B0606020202030204" pitchFamily="34" charset="0"/>
              </a:rPr>
              <a:t>Webmarkup</a:t>
            </a:r>
            <a:r>
              <a:rPr lang="en-US" dirty="0"/>
              <a:t>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8E8D4AA-A81E-4C0D-9759-28C00C7D4D63}"/>
              </a:ext>
            </a:extLst>
          </p:cNvPr>
          <p:cNvSpPr txBox="1">
            <a:spLocks/>
          </p:cNvSpPr>
          <p:nvPr/>
        </p:nvSpPr>
        <p:spPr>
          <a:xfrm>
            <a:off x="6002288" y="5746151"/>
            <a:ext cx="6014400" cy="937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66B3"/>
                </a:solidFill>
              </a:rPr>
              <a:t>Location : Haarlem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66B3"/>
                </a:solidFill>
              </a:rPr>
              <a:t>Micha van der Meer (INF) , Frank </a:t>
            </a:r>
            <a:r>
              <a:rPr lang="en-US" sz="1600" dirty="0" err="1">
                <a:solidFill>
                  <a:srgbClr val="0066B3"/>
                </a:solidFill>
              </a:rPr>
              <a:t>Dersjant</a:t>
            </a:r>
            <a:r>
              <a:rPr lang="en-US" sz="1600" dirty="0">
                <a:solidFill>
                  <a:srgbClr val="0066B3"/>
                </a:solidFill>
              </a:rPr>
              <a:t> (IT)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66B3"/>
                </a:solidFill>
              </a:rPr>
              <a:t>Version 3.06</a:t>
            </a:r>
          </a:p>
        </p:txBody>
      </p:sp>
      <p:pic>
        <p:nvPicPr>
          <p:cNvPr id="8" name="Picture 4" descr="Low Angle View of Laptop Keyboard">
            <a:extLst>
              <a:ext uri="{FF2B5EF4-FFF2-40B4-BE49-F238E27FC236}">
                <a16:creationId xmlns:a16="http://schemas.microsoft.com/office/drawing/2014/main" id="{DFF72DE0-0592-48F9-A666-1CF7D944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8780"/>
            <a:ext cx="5221942" cy="391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16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-images-1.medium.com/max/1200/1*Hul4o5D73lpzVeVTk2Cuag.gif">
            <a:extLst>
              <a:ext uri="{FF2B5EF4-FFF2-40B4-BE49-F238E27FC236}">
                <a16:creationId xmlns:a16="http://schemas.microsoft.com/office/drawing/2014/main" id="{F0698F20-EDEB-4812-93CD-60B670AC82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16" y="1712702"/>
            <a:ext cx="7629424" cy="494499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FLUID </a:t>
            </a:r>
            <a:r>
              <a:rPr lang="en-GB" sz="2500" dirty="0">
                <a:solidFill>
                  <a:srgbClr val="0070C0"/>
                </a:solidFill>
                <a:latin typeface="Arial Narrow" panose="020B0606020202030204" pitchFamily="34" charset="0"/>
              </a:rPr>
              <a:t>[width = X%]  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Overview design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4147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DF5AB39-F147-4789-9DA0-637DD716B133}"/>
              </a:ext>
            </a:extLst>
          </p:cNvPr>
          <p:cNvSpPr/>
          <p:nvPr/>
        </p:nvSpPr>
        <p:spPr>
          <a:xfrm>
            <a:off x="3332960" y="2679665"/>
            <a:ext cx="2879835" cy="16816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FEB5A1B-F4B6-4884-8F0D-B04077ADA2A7}"/>
              </a:ext>
            </a:extLst>
          </p:cNvPr>
          <p:cNvSpPr txBox="1">
            <a:spLocks/>
          </p:cNvSpPr>
          <p:nvPr/>
        </p:nvSpPr>
        <p:spPr>
          <a:xfrm>
            <a:off x="2318181" y="1410280"/>
            <a:ext cx="9363535" cy="48017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Create article with a header, paragraph and a footer. </a:t>
            </a:r>
          </a:p>
          <a:p>
            <a:pPr marL="571500" lvl="0" indent="-571500" algn="l">
              <a:lnSpc>
                <a:spcPct val="170000"/>
              </a:lnSpc>
              <a:buFont typeface="Arial" panose="020B0604020202020204" pitchFamily="34" charset="0"/>
              <a:buChar char="•"/>
              <a:defRPr/>
            </a:pPr>
            <a:r>
              <a:rPr lang="en-US" sz="3400" dirty="0">
                <a:solidFill>
                  <a:prstClr val="black"/>
                </a:solidFill>
                <a:latin typeface="Arial Narrow" panose="020B0606020202030204" pitchFamily="34" charset="0"/>
              </a:rPr>
              <a:t>Header; font family “Courier </a:t>
            </a:r>
            <a:r>
              <a:rPr lang="en-US" sz="3400" dirty="0" err="1">
                <a:solidFill>
                  <a:prstClr val="black"/>
                </a:solidFill>
                <a:latin typeface="Arial Narrow" panose="020B0606020202030204" pitchFamily="34" charset="0"/>
              </a:rPr>
              <a:t>New”,”Lucida</a:t>
            </a:r>
            <a:r>
              <a:rPr lang="en-US" sz="3400" dirty="0">
                <a:solidFill>
                  <a:prstClr val="black"/>
                </a:solidFill>
                <a:latin typeface="Arial Narrow" panose="020B0606020202030204" pitchFamily="34" charset="0"/>
              </a:rPr>
              <a:t> Console” , size 32px, red (in hexadecimal), font style is oblique. 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  <a:defRPr/>
            </a:pPr>
            <a:r>
              <a:rPr lang="en-US" sz="3400" dirty="0">
                <a:solidFill>
                  <a:prstClr val="black"/>
                </a:solidFill>
                <a:latin typeface="Arial Narrow" panose="020B0606020202030204" pitchFamily="34" charset="0"/>
              </a:rPr>
              <a:t>Paragraph; font family “Cedarville Cursive” (Google) , size 10vw, blue (in decimal), font variant is small caps.  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  <a:defRPr/>
            </a:pPr>
            <a:r>
              <a:rPr lang="en-US" sz="3400" dirty="0">
                <a:solidFill>
                  <a:prstClr val="black"/>
                </a:solidFill>
                <a:latin typeface="Arial Narrow" panose="020B0606020202030204" pitchFamily="34" charset="0"/>
              </a:rPr>
              <a:t>Footer; font family “Ostrich sans master” (download </a:t>
            </a:r>
            <a:r>
              <a:rPr lang="en-US" sz="3400">
                <a:solidFill>
                  <a:prstClr val="black"/>
                </a:solidFill>
                <a:latin typeface="Arial Narrow" panose="020B0606020202030204" pitchFamily="34" charset="0"/>
              </a:rPr>
              <a:t>from Moodle), size 1.6vw, </a:t>
            </a:r>
            <a:r>
              <a:rPr lang="en-US" sz="3400" dirty="0">
                <a:solidFill>
                  <a:prstClr val="black"/>
                </a:solidFill>
                <a:latin typeface="Arial Narrow" panose="020B0606020202030204" pitchFamily="34" charset="0"/>
              </a:rPr>
              <a:t>pink (HSLA), font stretch is expanded. 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  <a:defRPr/>
            </a:pPr>
            <a:r>
              <a:rPr lang="en-US" sz="3400" dirty="0">
                <a:solidFill>
                  <a:prstClr val="black"/>
                </a:solidFill>
                <a:latin typeface="Arial Narrow" panose="020B0606020202030204" pitchFamily="34" charset="0"/>
              </a:rPr>
              <a:t>Validate the webpage HTML &amp; CSS 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4.2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9C3CD6D5-DAFA-448D-B1BD-3877BADD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A7B34890-26F9-4511-9460-54BBB8528287}"/>
              </a:ext>
            </a:extLst>
          </p:cNvPr>
          <p:cNvSpPr txBox="1">
            <a:spLocks/>
          </p:cNvSpPr>
          <p:nvPr/>
        </p:nvSpPr>
        <p:spPr>
          <a:xfrm>
            <a:off x="5634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6035658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8A2F3EE-B2FE-461A-96EA-C6CED09B935C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101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308BDCE-4611-4C2C-B658-8989DA234E6E}"/>
              </a:ext>
            </a:extLst>
          </p:cNvPr>
          <p:cNvSpPr/>
          <p:nvPr/>
        </p:nvSpPr>
        <p:spPr>
          <a:xfrm>
            <a:off x="3047999" y="1542127"/>
            <a:ext cx="742030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Question about the student expectations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Design mobile first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CSS selector {prop : value;}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CSS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Hex &amp; Dec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Syntax and Logic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Vector 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CSS Comment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Internal and Inline Stylesheet (Forbidden)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 [emphasis](CSS &amp; HTML)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 PROPS (line-height, letter spacing etc..)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 inheritance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CSS validation</a:t>
            </a:r>
            <a:endParaRPr lang="en-GB" sz="2000" dirty="0"/>
          </a:p>
        </p:txBody>
      </p:sp>
      <p:pic>
        <p:nvPicPr>
          <p:cNvPr id="6" name="Picture 2" descr="Light Trails on Highway at Night">
            <a:extLst>
              <a:ext uri="{FF2B5EF4-FFF2-40B4-BE49-F238E27FC236}">
                <a16:creationId xmlns:a16="http://schemas.microsoft.com/office/drawing/2014/main" id="{12C5004A-2101-4569-86C2-2154295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40" y="0"/>
            <a:ext cx="1460360" cy="8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3FC7A7C-5C35-487E-9FF9-3D1BC9A89344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Resume lecture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5711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F72D15E-0983-4EB5-8815-80AB9071EA70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102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8244FC-C176-4C2D-9657-E3226AFE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640" y="0"/>
            <a:ext cx="1460360" cy="896914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5C29494-6DAA-4D91-AE3D-C2578EA5AD63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Next week…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712F7A0-094B-4A41-B106-916268F27F92}"/>
              </a:ext>
            </a:extLst>
          </p:cNvPr>
          <p:cNvSpPr/>
          <p:nvPr/>
        </p:nvSpPr>
        <p:spPr>
          <a:xfrm>
            <a:off x="2586242" y="1923949"/>
            <a:ext cx="855212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Box model [margin, borders and Padding]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Trouble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vertical margin collapse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id &amp;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Element selecting [comma, space, bigger sign, plus, tilde (wave), no space]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Hulk and Pink panther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Pseudo class [link, visited, hover, active]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Pseudo class [nth-child -&gt; odd, even, </a:t>
            </a:r>
            <a:r>
              <a:rPr lang="en-GB" sz="2000" dirty="0" err="1"/>
              <a:t>xn+y</a:t>
            </a:r>
            <a:r>
              <a:rPr lang="en-GB" sz="2000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Specificity calculations [id, class, (pseudo)-elements]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!important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fixed content with a scalable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Meaningful programming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822253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E403179-0EF0-4777-AE34-B7DB3FF6D26E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103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pic>
        <p:nvPicPr>
          <p:cNvPr id="4" name="Picture 2" descr="analysis, blackboard, board">
            <a:extLst>
              <a:ext uri="{FF2B5EF4-FFF2-40B4-BE49-F238E27FC236}">
                <a16:creationId xmlns:a16="http://schemas.microsoft.com/office/drawing/2014/main" id="{2921C1FE-50E7-4B4A-8CEE-05384B51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37" y="2019719"/>
            <a:ext cx="6480134" cy="450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B72B4AB8-FE5A-4F62-AD34-83A010BA6F5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Questions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7077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E403179-0EF0-4777-AE34-B7DB3FF6D26E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104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72B4AB8-FE5A-4F62-AD34-83A010BA6F5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Homework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2E386B-D35C-4C22-BCF0-43B59F622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237" y="2155630"/>
            <a:ext cx="4405526" cy="3600215"/>
          </a:xfrm>
          <a:prstGeom prst="rect">
            <a:avLst/>
          </a:prstGeom>
        </p:spPr>
      </p:pic>
      <p:sp>
        <p:nvSpPr>
          <p:cNvPr id="11" name="PIJL-RECHTS 2">
            <a:extLst>
              <a:ext uri="{FF2B5EF4-FFF2-40B4-BE49-F238E27FC236}">
                <a16:creationId xmlns:a16="http://schemas.microsoft.com/office/drawing/2014/main" id="{9A78B5CB-F1F0-4EC6-8173-63C9D830AC9D}"/>
              </a:ext>
            </a:extLst>
          </p:cNvPr>
          <p:cNvSpPr/>
          <p:nvPr/>
        </p:nvSpPr>
        <p:spPr>
          <a:xfrm rot="4800188">
            <a:off x="4343532" y="3713252"/>
            <a:ext cx="1541283" cy="504056"/>
          </a:xfrm>
          <a:prstGeom prst="rightArrow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al 7">
            <a:extLst>
              <a:ext uri="{FF2B5EF4-FFF2-40B4-BE49-F238E27FC236}">
                <a16:creationId xmlns:a16="http://schemas.microsoft.com/office/drawing/2014/main" id="{C4BFC66F-9B5B-46F8-A47B-2D5DB6E81AE1}"/>
              </a:ext>
            </a:extLst>
          </p:cNvPr>
          <p:cNvSpPr/>
          <p:nvPr/>
        </p:nvSpPr>
        <p:spPr>
          <a:xfrm>
            <a:off x="4022203" y="2343705"/>
            <a:ext cx="2038905" cy="630808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8">
            <a:extLst>
              <a:ext uri="{FF2B5EF4-FFF2-40B4-BE49-F238E27FC236}">
                <a16:creationId xmlns:a16="http://schemas.microsoft.com/office/drawing/2014/main" id="{6DF79141-1813-4AF5-8913-B8B1DD11DECF}"/>
              </a:ext>
            </a:extLst>
          </p:cNvPr>
          <p:cNvSpPr/>
          <p:nvPr/>
        </p:nvSpPr>
        <p:spPr>
          <a:xfrm>
            <a:off x="3893237" y="5009634"/>
            <a:ext cx="2867485" cy="7462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8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-images-1.medium.com/max/1000/1*LP6jyJPC17EVOk8nKEHYzg.gif">
            <a:extLst>
              <a:ext uri="{FF2B5EF4-FFF2-40B4-BE49-F238E27FC236}">
                <a16:creationId xmlns:a16="http://schemas.microsoft.com/office/drawing/2014/main" id="{B931BD86-0432-47C1-8DBE-57C745EC21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70" y="1712701"/>
            <a:ext cx="7631170" cy="4944998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0980695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ADAPTIVE </a:t>
            </a:r>
            <a:r>
              <a:rPr lang="en-GB" sz="2500" dirty="0">
                <a:solidFill>
                  <a:srgbClr val="0070C0"/>
                </a:solidFill>
                <a:latin typeface="Arial Narrow" panose="020B0606020202030204" pitchFamily="34" charset="0"/>
              </a:rPr>
              <a:t>[different fixed width version 960px, 720px, 360px etc..]  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Overview design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-images-1.medium.com/max/1000/1*jGg5Y0CIZSGSTDTabsarbQ.gif">
            <a:extLst>
              <a:ext uri="{FF2B5EF4-FFF2-40B4-BE49-F238E27FC236}">
                <a16:creationId xmlns:a16="http://schemas.microsoft.com/office/drawing/2014/main" id="{2C8B5414-07A2-4928-9C8F-070455E37C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160" y="1687451"/>
            <a:ext cx="7622041" cy="4944998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0980695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rgbClr val="0070C0"/>
                </a:solidFill>
                <a:latin typeface="Arial Narrow" panose="020B0606020202030204" pitchFamily="34" charset="0"/>
              </a:rPr>
              <a:t>RESPONSIVE</a:t>
            </a:r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r>
              <a:rPr lang="en-GB" sz="2900" dirty="0">
                <a:solidFill>
                  <a:srgbClr val="0070C0"/>
                </a:solidFill>
                <a:latin typeface="Arial Narrow" panose="020B0606020202030204" pitchFamily="34" charset="0"/>
              </a:rPr>
              <a:t>[Content is changing depending the resolution, device, orientation]  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Overview design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205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82E27C4-27B2-49EC-964F-4380F8FA6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50" y="1682994"/>
            <a:ext cx="10800000" cy="5657143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Overview design [Mobile 360px / 34em]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BB46F0B-00F0-49E9-BD1A-E6823FAF3294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0980695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rgbClr val="0070C0"/>
                </a:solidFill>
                <a:latin typeface="Arial Narrow" panose="020B0606020202030204" pitchFamily="34" charset="0"/>
              </a:rPr>
              <a:t>https://www.mydevice.io/#compare-devices</a:t>
            </a:r>
            <a:endParaRPr lang="en-GB" sz="29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612C2E22-EA3C-4237-B7BA-CBBD009EB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97" y="1609344"/>
            <a:ext cx="11361905" cy="6066667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Overview design [Tablet 720px / 45em]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BB46F0B-00F0-49E9-BD1A-E6823FAF3294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0980695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solidFill>
                  <a:srgbClr val="0070C0"/>
                </a:solidFill>
                <a:latin typeface="Arial Narrow" panose="020B0606020202030204" pitchFamily="34" charset="0"/>
              </a:rPr>
              <a:t>https://www.mydevice.io/#compare-devices</a:t>
            </a:r>
            <a:endParaRPr lang="en-GB" sz="29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9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Overview design [Desktop 960px / 60em]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81EFA77-7AAD-4DDA-9F99-6A69ECF10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11" y="1214390"/>
            <a:ext cx="10646978" cy="564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1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lourful abstract Painting">
            <a:extLst>
              <a:ext uri="{FF2B5EF4-FFF2-40B4-BE49-F238E27FC236}">
                <a16:creationId xmlns:a16="http://schemas.microsoft.com/office/drawing/2014/main" id="{7FA21B1F-0678-4FA6-A04D-A1BADF02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916" y="1768122"/>
            <a:ext cx="6962775" cy="465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4">
            <a:extLst>
              <a:ext uri="{FF2B5EF4-FFF2-40B4-BE49-F238E27FC236}">
                <a16:creationId xmlns:a16="http://schemas.microsoft.com/office/drawing/2014/main" id="{2CFE7282-DCA6-42F1-A78C-E1BC5FC40438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What is CSS ?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7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CSS – One-to-many relationship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1" name="Picture 2" descr="Image result for css file">
            <a:extLst>
              <a:ext uri="{FF2B5EF4-FFF2-40B4-BE49-F238E27FC236}">
                <a16:creationId xmlns:a16="http://schemas.microsoft.com/office/drawing/2014/main" id="{4E38D141-A4A5-45A6-BB85-295F5678B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122" y="3567839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>
            <a:extLst>
              <a:ext uri="{FF2B5EF4-FFF2-40B4-BE49-F238E27FC236}">
                <a16:creationId xmlns:a16="http://schemas.microsoft.com/office/drawing/2014/main" id="{8CDDAEBC-AB24-4B1D-BA5A-A8727A9F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38" y="1968332"/>
            <a:ext cx="1449876" cy="144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lated image">
            <a:extLst>
              <a:ext uri="{FF2B5EF4-FFF2-40B4-BE49-F238E27FC236}">
                <a16:creationId xmlns:a16="http://schemas.microsoft.com/office/drawing/2014/main" id="{B8BE491B-4EEA-4BCF-A60D-A58B41ED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38" y="3571166"/>
            <a:ext cx="1449876" cy="144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lated image">
            <a:extLst>
              <a:ext uri="{FF2B5EF4-FFF2-40B4-BE49-F238E27FC236}">
                <a16:creationId xmlns:a16="http://schemas.microsoft.com/office/drawing/2014/main" id="{B67B37F9-3D56-4F94-8D86-3BB8BE26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38" y="5174000"/>
            <a:ext cx="1449876" cy="144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36308546-8D6A-491F-9A6A-925234CD6A77}"/>
              </a:ext>
            </a:extLst>
          </p:cNvPr>
          <p:cNvSpPr txBox="1"/>
          <p:nvPr/>
        </p:nvSpPr>
        <p:spPr>
          <a:xfrm>
            <a:off x="1421938" y="256618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index.html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F47486A-7683-4210-9461-2C93225E630A}"/>
              </a:ext>
            </a:extLst>
          </p:cNvPr>
          <p:cNvSpPr txBox="1"/>
          <p:nvPr/>
        </p:nvSpPr>
        <p:spPr>
          <a:xfrm>
            <a:off x="1421938" y="41816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haarlem.html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0CE6AB97-BD88-4993-BD47-61B84CAA6F4A}"/>
              </a:ext>
            </a:extLst>
          </p:cNvPr>
          <p:cNvSpPr txBox="1"/>
          <p:nvPr/>
        </p:nvSpPr>
        <p:spPr>
          <a:xfrm>
            <a:off x="1421938" y="579713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contact.html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0" name="Pijl: links 19">
            <a:extLst>
              <a:ext uri="{FF2B5EF4-FFF2-40B4-BE49-F238E27FC236}">
                <a16:creationId xmlns:a16="http://schemas.microsoft.com/office/drawing/2014/main" id="{6F0A289E-88C1-4012-B02B-306A45BEB788}"/>
              </a:ext>
            </a:extLst>
          </p:cNvPr>
          <p:cNvSpPr/>
          <p:nvPr/>
        </p:nvSpPr>
        <p:spPr>
          <a:xfrm rot="10800000">
            <a:off x="4764938" y="4237843"/>
            <a:ext cx="3365168" cy="160069"/>
          </a:xfrm>
          <a:prstGeom prst="leftArrow">
            <a:avLst/>
          </a:prstGeom>
          <a:noFill/>
          <a:ln w="9525" cap="flat" cmpd="sng" algn="ctr">
            <a:solidFill>
              <a:srgbClr val="6F2C9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F2C9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Pijl: links 20">
            <a:extLst>
              <a:ext uri="{FF2B5EF4-FFF2-40B4-BE49-F238E27FC236}">
                <a16:creationId xmlns:a16="http://schemas.microsoft.com/office/drawing/2014/main" id="{7CCB3FA6-F340-451C-8616-79D22B57346D}"/>
              </a:ext>
            </a:extLst>
          </p:cNvPr>
          <p:cNvSpPr/>
          <p:nvPr/>
        </p:nvSpPr>
        <p:spPr>
          <a:xfrm rot="9884364">
            <a:off x="4676555" y="5201019"/>
            <a:ext cx="3553268" cy="168942"/>
          </a:xfrm>
          <a:prstGeom prst="leftArrow">
            <a:avLst/>
          </a:prstGeom>
          <a:noFill/>
          <a:ln w="9525" cap="flat" cmpd="sng" algn="ctr">
            <a:solidFill>
              <a:srgbClr val="6F2C9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F2C9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Pijl: links 21">
            <a:extLst>
              <a:ext uri="{FF2B5EF4-FFF2-40B4-BE49-F238E27FC236}">
                <a16:creationId xmlns:a16="http://schemas.microsoft.com/office/drawing/2014/main" id="{F7C9A698-7B43-412A-9205-DD9EBA6EFD6A}"/>
              </a:ext>
            </a:extLst>
          </p:cNvPr>
          <p:cNvSpPr/>
          <p:nvPr/>
        </p:nvSpPr>
        <p:spPr>
          <a:xfrm rot="11700000">
            <a:off x="4666384" y="3273496"/>
            <a:ext cx="3553268" cy="168942"/>
          </a:xfrm>
          <a:prstGeom prst="leftArrow">
            <a:avLst/>
          </a:prstGeom>
          <a:noFill/>
          <a:ln w="9525" cap="flat" cmpd="sng" algn="ctr">
            <a:solidFill>
              <a:srgbClr val="6F2C9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6F2C9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14CF787C-5EDA-4027-9C2B-56E348617531}"/>
              </a:ext>
            </a:extLst>
          </p:cNvPr>
          <p:cNvSpPr txBox="1"/>
          <p:nvPr/>
        </p:nvSpPr>
        <p:spPr>
          <a:xfrm>
            <a:off x="9937611" y="402858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stylesheet.css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71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N</a:t>
            </a:r>
            <a:r>
              <a:rPr lang="en-GB" sz="3600" dirty="0" err="1">
                <a:solidFill>
                  <a:srgbClr val="0070C0"/>
                </a:solidFill>
                <a:latin typeface="Arial Narrow" panose="020B0606020202030204" pitchFamily="34" charset="0"/>
              </a:rPr>
              <a:t>otepad</a:t>
            </a:r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++, create your own </a:t>
            </a:r>
            <a:r>
              <a:rPr lang="en-GB" sz="3600" dirty="0" err="1">
                <a:solidFill>
                  <a:srgbClr val="0070C0"/>
                </a:solidFill>
                <a:latin typeface="Arial Narrow" panose="020B0606020202030204" pitchFamily="34" charset="0"/>
              </a:rPr>
              <a:t>css</a:t>
            </a:r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D5F9CC5-5776-4CA9-8F73-010D0EDD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8" y="1801699"/>
            <a:ext cx="6619048" cy="1990476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3626101D-DED5-4EAE-9946-448F284330CC}"/>
              </a:ext>
            </a:extLst>
          </p:cNvPr>
          <p:cNvSpPr/>
          <p:nvPr/>
        </p:nvSpPr>
        <p:spPr>
          <a:xfrm>
            <a:off x="832104" y="1704668"/>
            <a:ext cx="1584176" cy="73373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D4A9FBA7-FB8F-48AB-8525-70AFA8720DC0}"/>
              </a:ext>
            </a:extLst>
          </p:cNvPr>
          <p:cNvSpPr/>
          <p:nvPr/>
        </p:nvSpPr>
        <p:spPr>
          <a:xfrm>
            <a:off x="1010780" y="3250799"/>
            <a:ext cx="1584176" cy="73373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2BD14F6-2D0E-4D34-BF5B-A372F961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619" y="1898815"/>
            <a:ext cx="5704762" cy="4171429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4AEF1340-5F94-4809-9388-B26DFE2F097C}"/>
              </a:ext>
            </a:extLst>
          </p:cNvPr>
          <p:cNvSpPr/>
          <p:nvPr/>
        </p:nvSpPr>
        <p:spPr>
          <a:xfrm>
            <a:off x="3673497" y="5432214"/>
            <a:ext cx="1584176" cy="73373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20152A88-2CF2-441A-841F-DDAAF2B1B018}"/>
              </a:ext>
            </a:extLst>
          </p:cNvPr>
          <p:cNvSpPr/>
          <p:nvPr/>
        </p:nvSpPr>
        <p:spPr>
          <a:xfrm>
            <a:off x="4945248" y="3559380"/>
            <a:ext cx="2054642" cy="73373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Pijl: rechts 10">
            <a:extLst>
              <a:ext uri="{FF2B5EF4-FFF2-40B4-BE49-F238E27FC236}">
                <a16:creationId xmlns:a16="http://schemas.microsoft.com/office/drawing/2014/main" id="{024D1B33-7669-4DF6-AC7B-545D8DAF19EA}"/>
              </a:ext>
            </a:extLst>
          </p:cNvPr>
          <p:cNvSpPr/>
          <p:nvPr/>
        </p:nvSpPr>
        <p:spPr>
          <a:xfrm rot="19119066">
            <a:off x="4753176" y="4530641"/>
            <a:ext cx="1008993" cy="6492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6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036EB80-8DFB-4495-A0F7-EB6FC7A0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92" y="2165945"/>
            <a:ext cx="5323809" cy="4000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N</a:t>
            </a:r>
            <a:r>
              <a:rPr lang="en-GB" sz="3600" dirty="0" err="1">
                <a:solidFill>
                  <a:srgbClr val="0070C0"/>
                </a:solidFill>
                <a:latin typeface="Arial Narrow" panose="020B0606020202030204" pitchFamily="34" charset="0"/>
              </a:rPr>
              <a:t>otepad</a:t>
            </a:r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++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626101D-DED5-4EAE-9946-448F284330CC}"/>
              </a:ext>
            </a:extLst>
          </p:cNvPr>
          <p:cNvSpPr/>
          <p:nvPr/>
        </p:nvSpPr>
        <p:spPr>
          <a:xfrm>
            <a:off x="3597231" y="5395033"/>
            <a:ext cx="1584176" cy="73373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12F6BA8-0B30-4C72-B273-7BA252D56154}"/>
              </a:ext>
            </a:extLst>
          </p:cNvPr>
          <p:cNvSpPr/>
          <p:nvPr/>
        </p:nvSpPr>
        <p:spPr>
          <a:xfrm>
            <a:off x="2569910" y="2286693"/>
            <a:ext cx="2054642" cy="73373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E86928BC-8750-4849-8C9F-F922C038CFCC}"/>
              </a:ext>
            </a:extLst>
          </p:cNvPr>
          <p:cNvSpPr/>
          <p:nvPr/>
        </p:nvSpPr>
        <p:spPr>
          <a:xfrm rot="21306756">
            <a:off x="5335234" y="5408895"/>
            <a:ext cx="716099" cy="6492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F109D813-5AD2-4546-B2A1-77111BA38966}"/>
              </a:ext>
            </a:extLst>
          </p:cNvPr>
          <p:cNvSpPr/>
          <p:nvPr/>
        </p:nvSpPr>
        <p:spPr>
          <a:xfrm>
            <a:off x="6183434" y="5284674"/>
            <a:ext cx="1584176" cy="73373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DEEE8A9C-96E9-4464-A729-CF6FB0A664B0}"/>
              </a:ext>
            </a:extLst>
          </p:cNvPr>
          <p:cNvSpPr/>
          <p:nvPr/>
        </p:nvSpPr>
        <p:spPr>
          <a:xfrm rot="4500007">
            <a:off x="2785500" y="3921627"/>
            <a:ext cx="2172688" cy="6492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90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Course planning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2">
            <a:extLst>
              <a:ext uri="{FF2B5EF4-FFF2-40B4-BE49-F238E27FC236}">
                <a16:creationId xmlns:a16="http://schemas.microsoft.com/office/drawing/2014/main" id="{495FF70F-BBAC-4C08-880E-8B87C3B835BA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F330AF64-FE02-4E6F-A1E4-3C9EE9581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00114"/>
              </p:ext>
            </p:extLst>
          </p:nvPr>
        </p:nvGraphicFramePr>
        <p:xfrm>
          <a:off x="1246579" y="1418842"/>
          <a:ext cx="10113317" cy="352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8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1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Term 1 – 19/20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57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1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Introduction,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Webmarkup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setup</a:t>
                      </a:r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621608"/>
                  </a:ext>
                </a:extLst>
              </a:tr>
              <a:tr h="296557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2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 Basic HTML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3 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Advanced HTML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4</a:t>
                      </a:r>
                      <a:endParaRPr lang="en-GB" sz="1600" noProof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 Basic CSS</a:t>
                      </a:r>
                    </a:p>
                  </a:txBody>
                  <a:tcPr marL="28575" marR="28575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39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5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 Advanced CSS</a:t>
                      </a:r>
                      <a:endParaRPr lang="en-GB" sz="1600" noProof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noProof="0" dirty="0"/>
                        <a:t>Lecture 6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 Expert CSS </a:t>
                      </a:r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+ </a:t>
                      </a:r>
                      <a:r>
                        <a:rPr lang="en-GB" sz="1600" noProof="0" dirty="0">
                          <a:solidFill>
                            <a:srgbClr val="000000"/>
                          </a:solidFill>
                          <a:effectLst/>
                        </a:rPr>
                        <a:t>provision and explaining (</a:t>
                      </a:r>
                      <a:r>
                        <a:rPr lang="en-GB" sz="1600" noProof="0">
                          <a:solidFill>
                            <a:srgbClr val="000000"/>
                          </a:solidFill>
                          <a:effectLst/>
                        </a:rPr>
                        <a:t>end)assessment 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noProof="0" dirty="0"/>
                        <a:t>Lecture 7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Webmarkup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development tools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72895"/>
                  </a:ext>
                </a:extLst>
              </a:tr>
              <a:tr h="373016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Exam weeks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Finishing assessment </a:t>
                      </a:r>
                      <a:endParaRPr lang="en-GB" sz="16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44 –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016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10 November 2019 23:59</a:t>
                      </a:r>
                      <a:endParaRPr lang="en-GB" sz="16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Deadline assessment </a:t>
                      </a:r>
                      <a:endParaRPr lang="en-GB" sz="16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168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01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A2F65DC-D430-4C20-99F1-FA877D0ABEDA}"/>
              </a:ext>
            </a:extLst>
          </p:cNvPr>
          <p:cNvSpPr/>
          <p:nvPr/>
        </p:nvSpPr>
        <p:spPr>
          <a:xfrm>
            <a:off x="5303912" y="2604896"/>
            <a:ext cx="69996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GB" dirty="0">
                <a:latin typeface="Arial"/>
              </a:rPr>
              <a:t>&lt;link /&gt;   		Tag for external file</a:t>
            </a:r>
          </a:p>
          <a:p>
            <a:pPr defTabSz="457200"/>
            <a:r>
              <a:rPr lang="en-GB" dirty="0" err="1">
                <a:latin typeface="Arial"/>
              </a:rPr>
              <a:t>rel</a:t>
            </a:r>
            <a:r>
              <a:rPr lang="en-GB" dirty="0">
                <a:latin typeface="Arial"/>
              </a:rPr>
              <a:t>				Attribute to link external documents</a:t>
            </a:r>
          </a:p>
          <a:p>
            <a:pPr defTabSz="457200"/>
            <a:r>
              <a:rPr lang="en-GB" dirty="0">
                <a:latin typeface="Arial"/>
              </a:rPr>
              <a:t>stylesheet		Attribute value</a:t>
            </a:r>
          </a:p>
          <a:p>
            <a:pPr defTabSz="457200"/>
            <a:r>
              <a:rPr lang="en-GB" dirty="0">
                <a:latin typeface="Arial"/>
              </a:rPr>
              <a:t>type				Attribute type of the external document</a:t>
            </a:r>
          </a:p>
          <a:p>
            <a:pPr defTabSz="457200"/>
            <a:r>
              <a:rPr lang="en-GB" dirty="0">
                <a:latin typeface="Arial"/>
              </a:rPr>
              <a:t>text/</a:t>
            </a:r>
            <a:r>
              <a:rPr lang="en-GB" dirty="0" err="1">
                <a:latin typeface="Arial"/>
              </a:rPr>
              <a:t>css</a:t>
            </a:r>
            <a:r>
              <a:rPr lang="en-GB" dirty="0">
                <a:latin typeface="Arial"/>
              </a:rPr>
              <a:t>			Attribute value</a:t>
            </a:r>
          </a:p>
          <a:p>
            <a:pPr defTabSz="457200"/>
            <a:r>
              <a:rPr lang="en-GB" dirty="0">
                <a:latin typeface="Arial"/>
              </a:rPr>
              <a:t>				[Expects a US-ASCII, iso-8859-X file]</a:t>
            </a:r>
          </a:p>
          <a:p>
            <a:pPr defTabSz="457200"/>
            <a:r>
              <a:rPr lang="en-GB" dirty="0" err="1">
                <a:latin typeface="Arial"/>
              </a:rPr>
              <a:t>href</a:t>
            </a:r>
            <a:r>
              <a:rPr lang="en-GB" dirty="0">
                <a:latin typeface="Arial"/>
              </a:rPr>
              <a:t>				Attribute for location of the external document</a:t>
            </a:r>
          </a:p>
          <a:p>
            <a:pPr defTabSz="457200"/>
            <a:r>
              <a:rPr lang="en-GB" dirty="0">
                <a:latin typeface="Arial"/>
              </a:rPr>
              <a:t>text/</a:t>
            </a:r>
            <a:r>
              <a:rPr lang="en-GB" dirty="0" err="1">
                <a:latin typeface="Arial"/>
              </a:rPr>
              <a:t>css</a:t>
            </a:r>
            <a:r>
              <a:rPr lang="en-GB" dirty="0">
                <a:latin typeface="Arial"/>
              </a:rPr>
              <a:t>			Attribute value</a:t>
            </a:r>
          </a:p>
          <a:p>
            <a:pPr defTabSz="457200"/>
            <a:r>
              <a:rPr lang="en-GB" dirty="0">
                <a:latin typeface="Arial"/>
              </a:rPr>
              <a:t>				[expects an URL]</a:t>
            </a:r>
          </a:p>
          <a:p>
            <a:pPr defTabSz="457200"/>
            <a:endParaRPr lang="en-GB" dirty="0">
              <a:latin typeface="Arial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DD1E75A5-5AEF-44DD-A19B-12118E0FB928}"/>
              </a:ext>
            </a:extLst>
          </p:cNvPr>
          <p:cNvSpPr/>
          <p:nvPr/>
        </p:nvSpPr>
        <p:spPr>
          <a:xfrm>
            <a:off x="1415481" y="2546760"/>
            <a:ext cx="33246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dirty="0">
                <a:solidFill>
                  <a:srgbClr val="0029F6"/>
                </a:solidFill>
                <a:latin typeface="Arial"/>
              </a:rPr>
              <a:t>&lt;link </a:t>
            </a:r>
          </a:p>
          <a:p>
            <a:pPr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	</a:t>
            </a:r>
            <a:r>
              <a:rPr lang="nl-NL" dirty="0">
                <a:solidFill>
                  <a:srgbClr val="FF0000"/>
                </a:solidFill>
                <a:latin typeface="Arial"/>
              </a:rPr>
              <a:t>rel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=</a:t>
            </a:r>
            <a:r>
              <a:rPr lang="en-GB" dirty="0">
                <a:solidFill>
                  <a:srgbClr val="7030A0"/>
                </a:solidFill>
                <a:latin typeface="Arial"/>
              </a:rPr>
              <a:t> “stylesheet“</a:t>
            </a:r>
          </a:p>
          <a:p>
            <a:pPr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	</a:t>
            </a:r>
            <a:r>
              <a:rPr lang="nl-NL" dirty="0">
                <a:solidFill>
                  <a:srgbClr val="FF0000"/>
                </a:solidFill>
                <a:latin typeface="Arial"/>
              </a:rPr>
              <a:t>type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=</a:t>
            </a:r>
            <a:r>
              <a:rPr lang="en-GB" dirty="0">
                <a:solidFill>
                  <a:srgbClr val="7030A0"/>
                </a:solidFill>
                <a:latin typeface="Arial"/>
              </a:rPr>
              <a:t> “text/</a:t>
            </a:r>
            <a:r>
              <a:rPr lang="en-GB" dirty="0" err="1">
                <a:solidFill>
                  <a:srgbClr val="7030A0"/>
                </a:solidFill>
                <a:latin typeface="Arial"/>
              </a:rPr>
              <a:t>css</a:t>
            </a:r>
            <a:r>
              <a:rPr lang="en-GB" dirty="0">
                <a:solidFill>
                  <a:srgbClr val="7030A0"/>
                </a:solidFill>
                <a:latin typeface="Arial"/>
              </a:rPr>
              <a:t>“</a:t>
            </a:r>
          </a:p>
          <a:p>
            <a:pPr defTabSz="457200"/>
            <a:r>
              <a:rPr lang="nl-NL" dirty="0">
                <a:solidFill>
                  <a:srgbClr val="0029F6"/>
                </a:solidFill>
                <a:latin typeface="Arial"/>
              </a:rPr>
              <a:t>	</a:t>
            </a:r>
            <a:r>
              <a:rPr lang="nl-NL" dirty="0" err="1">
                <a:solidFill>
                  <a:srgbClr val="FF0000"/>
                </a:solidFill>
                <a:latin typeface="Arial"/>
              </a:rPr>
              <a:t>href</a:t>
            </a:r>
            <a:r>
              <a:rPr lang="nl-NL" dirty="0">
                <a:solidFill>
                  <a:srgbClr val="FF0000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=</a:t>
            </a:r>
            <a:r>
              <a:rPr lang="en-GB" dirty="0">
                <a:solidFill>
                  <a:srgbClr val="7030A0"/>
                </a:solidFill>
                <a:latin typeface="Arial"/>
              </a:rPr>
              <a:t> “</a:t>
            </a:r>
            <a:r>
              <a:rPr lang="en-GB" dirty="0" err="1">
                <a:solidFill>
                  <a:srgbClr val="7030A0"/>
                </a:solidFill>
                <a:latin typeface="Arial"/>
              </a:rPr>
              <a:t>css</a:t>
            </a:r>
            <a:r>
              <a:rPr lang="en-GB" dirty="0">
                <a:solidFill>
                  <a:srgbClr val="7030A0"/>
                </a:solidFill>
                <a:latin typeface="Arial"/>
              </a:rPr>
              <a:t>/style.css“	</a:t>
            </a:r>
          </a:p>
          <a:p>
            <a:pPr defTabSz="457200"/>
            <a:r>
              <a:rPr lang="nl-NL" dirty="0">
                <a:solidFill>
                  <a:srgbClr val="0029F6"/>
                </a:solidFill>
                <a:latin typeface="Arial"/>
              </a:rPr>
              <a:t>	/&gt;   		</a:t>
            </a:r>
            <a:endParaRPr lang="nl-NL" dirty="0">
              <a:solidFill>
                <a:srgbClr val="6F2C91"/>
              </a:solidFill>
              <a:latin typeface="Arial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3F1FB9C-43F8-4852-9E63-627EDEB9FCD0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86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78BE63D-8092-498B-85B6-DC99026C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762" y="1194008"/>
            <a:ext cx="5190476" cy="4104762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9EFB96A3-DFC9-457E-B073-F7EE5998578F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51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y Laptop Computer Showing Html Codes in Shallow Focus Photography">
            <a:extLst>
              <a:ext uri="{FF2B5EF4-FFF2-40B4-BE49-F238E27FC236}">
                <a16:creationId xmlns:a16="http://schemas.microsoft.com/office/drawing/2014/main" id="{D8322E1E-3E70-453D-9477-F1F8C220F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12" y="1809772"/>
            <a:ext cx="5079462" cy="338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D64ED8-9315-4FD5-99B1-9F25101F59AA}"/>
              </a:ext>
            </a:extLst>
          </p:cNvPr>
          <p:cNvSpPr>
            <a:spLocks noGrp="1"/>
          </p:cNvSpPr>
          <p:nvPr/>
        </p:nvSpPr>
        <p:spPr>
          <a:xfrm>
            <a:off x="6806207" y="1883615"/>
            <a:ext cx="5685407" cy="3090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>
                <a:solidFill>
                  <a:srgbClr val="FF0000"/>
                </a:solidFill>
                <a:latin typeface="Arial"/>
              </a:rPr>
              <a:t>CSS rule structure:</a:t>
            </a:r>
            <a:endParaRPr lang="nl-NL" sz="2400" dirty="0">
              <a:solidFill>
                <a:srgbClr val="FF0000"/>
              </a:solidFill>
              <a:latin typeface="Arial"/>
            </a:endParaRPr>
          </a:p>
          <a:p>
            <a:pPr marL="0" indent="0">
              <a:buFont typeface="Arial" pitchFamily="34" charset="0"/>
              <a:buNone/>
            </a:pPr>
            <a:r>
              <a:rPr lang="en-GB" sz="1700" i="1" dirty="0">
                <a:solidFill>
                  <a:srgbClr val="6F2C91"/>
                </a:solidFill>
                <a:latin typeface="Arial"/>
              </a:rPr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GB" i="1" dirty="0">
                <a:solidFill>
                  <a:srgbClr val="0029F6"/>
                </a:solidFill>
                <a:latin typeface="Arial"/>
              </a:rPr>
              <a:t>selector</a:t>
            </a:r>
            <a:r>
              <a:rPr lang="en-GB" i="1" dirty="0">
                <a:solidFill>
                  <a:srgbClr val="00B0F0"/>
                </a:solidFill>
                <a:latin typeface="Arial"/>
              </a:rPr>
              <a:t> </a:t>
            </a:r>
            <a:r>
              <a:rPr lang="en-GB" i="1" dirty="0">
                <a:solidFill>
                  <a:srgbClr val="6F2C91"/>
                </a:solidFill>
                <a:latin typeface="Arial"/>
              </a:rPr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nl-NL" i="1" dirty="0">
                <a:solidFill>
                  <a:srgbClr val="6F2C91"/>
                </a:solidFill>
                <a:latin typeface="Arial"/>
              </a:rPr>
              <a:t>	</a:t>
            </a:r>
            <a:r>
              <a:rPr lang="en-GB" i="1" dirty="0">
                <a:solidFill>
                  <a:prstClr val="black"/>
                </a:solidFill>
                <a:latin typeface="Arial"/>
              </a:rPr>
              <a:t>{</a:t>
            </a:r>
          </a:p>
          <a:p>
            <a:pPr marL="0" indent="0">
              <a:buFont typeface="Arial" pitchFamily="34" charset="0"/>
              <a:buNone/>
            </a:pPr>
            <a:r>
              <a:rPr lang="en-GB" i="1" dirty="0">
                <a:solidFill>
                  <a:prstClr val="black"/>
                </a:solidFill>
                <a:latin typeface="Arial"/>
              </a:rPr>
              <a:t>	</a:t>
            </a:r>
            <a:r>
              <a:rPr lang="en-GB" i="1" dirty="0">
                <a:solidFill>
                  <a:srgbClr val="6F2C91">
                    <a:lumMod val="60000"/>
                    <a:lumOff val="40000"/>
                  </a:srgbClr>
                </a:solidFill>
                <a:latin typeface="Arial"/>
              </a:rPr>
              <a:t>property</a:t>
            </a:r>
            <a:r>
              <a:rPr lang="en-GB" i="1" dirty="0">
                <a:solidFill>
                  <a:prstClr val="black"/>
                </a:solidFill>
                <a:latin typeface="Arial"/>
              </a:rPr>
              <a:t>: value; 	</a:t>
            </a:r>
          </a:p>
          <a:p>
            <a:pPr marL="0" indent="0">
              <a:buFont typeface="Arial" pitchFamily="34" charset="0"/>
              <a:buNone/>
            </a:pPr>
            <a:r>
              <a:rPr lang="en-GB" i="1" dirty="0">
                <a:solidFill>
                  <a:prstClr val="black"/>
                </a:solidFill>
                <a:latin typeface="Arial"/>
              </a:rPr>
              <a:t>	}</a:t>
            </a:r>
            <a:endParaRPr lang="en-GB" i="1" dirty="0">
              <a:solidFill>
                <a:srgbClr val="6F2C91"/>
              </a:solidFill>
              <a:latin typeface="Arial"/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7E39CB6A-2516-4825-B190-DD765049F985}"/>
              </a:ext>
            </a:extLst>
          </p:cNvPr>
          <p:cNvSpPr/>
          <p:nvPr/>
        </p:nvSpPr>
        <p:spPr>
          <a:xfrm>
            <a:off x="9003301" y="3622506"/>
            <a:ext cx="685524" cy="676225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6AD9F0AC-5951-40A1-917C-829915A7AEA7}"/>
              </a:ext>
            </a:extLst>
          </p:cNvPr>
          <p:cNvSpPr/>
          <p:nvPr/>
        </p:nvSpPr>
        <p:spPr>
          <a:xfrm>
            <a:off x="10173572" y="3622505"/>
            <a:ext cx="685524" cy="676225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C19D77D-EC34-4184-8CBC-516A56585B93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3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CSS – Colors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2" descr="Afbeeldingsresultaat voor male vs female programmer">
            <a:extLst>
              <a:ext uri="{FF2B5EF4-FFF2-40B4-BE49-F238E27FC236}">
                <a16:creationId xmlns:a16="http://schemas.microsoft.com/office/drawing/2014/main" id="{F2582DBB-F916-4592-9AA7-D411548F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46" y="1716578"/>
            <a:ext cx="4757507" cy="50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626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CSS – Supports 140 predefined colors 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4D574B72-F591-492B-AB5C-729D864FB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143" y="1809772"/>
            <a:ext cx="2503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6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Colors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FAC2C91-162D-4C8C-B346-9207EA0F677E}"/>
              </a:ext>
            </a:extLst>
          </p:cNvPr>
          <p:cNvSpPr/>
          <p:nvPr/>
        </p:nvSpPr>
        <p:spPr>
          <a:xfrm>
            <a:off x="1044709" y="2300844"/>
            <a:ext cx="2304256" cy="2016224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Picture 2" descr="Image result for disney dwarf">
            <a:extLst>
              <a:ext uri="{FF2B5EF4-FFF2-40B4-BE49-F238E27FC236}">
                <a16:creationId xmlns:a16="http://schemas.microsoft.com/office/drawing/2014/main" id="{40BE172D-5586-4413-A2C6-1601AD08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94" y="3237844"/>
            <a:ext cx="1701068" cy="258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0502EA52-669D-47BC-B5BF-397995B9227B}"/>
              </a:ext>
            </a:extLst>
          </p:cNvPr>
          <p:cNvSpPr txBox="1"/>
          <p:nvPr/>
        </p:nvSpPr>
        <p:spPr>
          <a:xfrm>
            <a:off x="547179" y="6538913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00" dirty="0">
                <a:solidFill>
                  <a:prstClr val="black"/>
                </a:solidFill>
                <a:latin typeface="Arial"/>
              </a:rPr>
              <a:t>© Disney</a:t>
            </a:r>
            <a:endParaRPr lang="en-GB" sz="1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2DD3856-2E47-4A6E-B8EA-798919CC1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336" y="2362333"/>
            <a:ext cx="3638095" cy="106666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CF541DF-454D-4409-825C-F1DC83FC88D5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32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Colors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4194F37-6FF9-4600-A1CF-0C5FBC34B103}"/>
              </a:ext>
            </a:extLst>
          </p:cNvPr>
          <p:cNvSpPr/>
          <p:nvPr/>
        </p:nvSpPr>
        <p:spPr>
          <a:xfrm>
            <a:off x="5303912" y="1896920"/>
            <a:ext cx="2736304" cy="494116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B645E858-BF1D-4401-BEC5-D05E77D5C9D8}"/>
              </a:ext>
            </a:extLst>
          </p:cNvPr>
          <p:cNvSpPr/>
          <p:nvPr/>
        </p:nvSpPr>
        <p:spPr>
          <a:xfrm>
            <a:off x="5303912" y="2564904"/>
            <a:ext cx="2736304" cy="429309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7C544F2D-3BED-4F52-BB4F-88B474E67F56}"/>
              </a:ext>
            </a:extLst>
          </p:cNvPr>
          <p:cNvSpPr/>
          <p:nvPr/>
        </p:nvSpPr>
        <p:spPr>
          <a:xfrm>
            <a:off x="1044709" y="2320756"/>
            <a:ext cx="2304256" cy="201622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452D667-2C82-4A8F-A49D-9004BB721D9F}"/>
              </a:ext>
            </a:extLst>
          </p:cNvPr>
          <p:cNvSpPr/>
          <p:nvPr/>
        </p:nvSpPr>
        <p:spPr>
          <a:xfrm>
            <a:off x="1892907" y="2867203"/>
            <a:ext cx="607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nl-NL" sz="5400" b="1" dirty="0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latin typeface="Arial"/>
              </a:rPr>
              <a:t>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84B444-5A51-46B0-85E7-926CFD4FB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2320756"/>
            <a:ext cx="4323809" cy="206666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Tekstvak 23">
            <a:extLst>
              <a:ext uri="{FF2B5EF4-FFF2-40B4-BE49-F238E27FC236}">
                <a16:creationId xmlns:a16="http://schemas.microsoft.com/office/drawing/2014/main" id="{07F870E0-5631-4BE8-B486-6E394DF35C52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14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Colors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84B444-5A51-46B0-85E7-926CFD4FB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2320756"/>
            <a:ext cx="4323809" cy="20666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2" descr="Image result for dwarf grumpy image">
            <a:extLst>
              <a:ext uri="{FF2B5EF4-FFF2-40B4-BE49-F238E27FC236}">
                <a16:creationId xmlns:a16="http://schemas.microsoft.com/office/drawing/2014/main" id="{314DC188-579D-49C6-9EE9-7A221B551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605" y="2810206"/>
            <a:ext cx="2205335" cy="270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17">
            <a:extLst>
              <a:ext uri="{FF2B5EF4-FFF2-40B4-BE49-F238E27FC236}">
                <a16:creationId xmlns:a16="http://schemas.microsoft.com/office/drawing/2014/main" id="{7A41C651-0D26-426F-8894-5A4CB86AC227}"/>
              </a:ext>
            </a:extLst>
          </p:cNvPr>
          <p:cNvSpPr/>
          <p:nvPr/>
        </p:nvSpPr>
        <p:spPr>
          <a:xfrm>
            <a:off x="1044709" y="2320756"/>
            <a:ext cx="2304256" cy="201622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9176556-9F5E-461D-BB54-7222A2B205A9}"/>
              </a:ext>
            </a:extLst>
          </p:cNvPr>
          <p:cNvSpPr txBox="1"/>
          <p:nvPr/>
        </p:nvSpPr>
        <p:spPr>
          <a:xfrm>
            <a:off x="547179" y="6538913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00" dirty="0">
                <a:solidFill>
                  <a:prstClr val="black"/>
                </a:solidFill>
                <a:latin typeface="Arial"/>
              </a:rPr>
              <a:t>© Disney</a:t>
            </a:r>
            <a:endParaRPr lang="en-GB" sz="10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EFED7EFF-47E6-49F0-B8C8-533508C265B5}"/>
              </a:ext>
            </a:extLst>
          </p:cNvPr>
          <p:cNvSpPr/>
          <p:nvPr/>
        </p:nvSpPr>
        <p:spPr>
          <a:xfrm>
            <a:off x="7868780" y="3658648"/>
            <a:ext cx="1341320" cy="676225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664882FA-EC68-46AD-9602-443C8A5ABB38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18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Colors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4194F37-6FF9-4600-A1CF-0C5FBC34B103}"/>
              </a:ext>
            </a:extLst>
          </p:cNvPr>
          <p:cNvSpPr/>
          <p:nvPr/>
        </p:nvSpPr>
        <p:spPr>
          <a:xfrm>
            <a:off x="5303912" y="1896920"/>
            <a:ext cx="2736304" cy="494116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B645E858-BF1D-4401-BEC5-D05E77D5C9D8}"/>
              </a:ext>
            </a:extLst>
          </p:cNvPr>
          <p:cNvSpPr/>
          <p:nvPr/>
        </p:nvSpPr>
        <p:spPr>
          <a:xfrm>
            <a:off x="5303912" y="3310758"/>
            <a:ext cx="2736304" cy="354724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A41C651-0D26-426F-8894-5A4CB86AC227}"/>
              </a:ext>
            </a:extLst>
          </p:cNvPr>
          <p:cNvSpPr/>
          <p:nvPr/>
        </p:nvSpPr>
        <p:spPr>
          <a:xfrm>
            <a:off x="1044709" y="2320756"/>
            <a:ext cx="2304256" cy="201622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9176556-9F5E-461D-BB54-7222A2B205A9}"/>
              </a:ext>
            </a:extLst>
          </p:cNvPr>
          <p:cNvSpPr txBox="1"/>
          <p:nvPr/>
        </p:nvSpPr>
        <p:spPr>
          <a:xfrm>
            <a:off x="547179" y="6538913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00" dirty="0">
                <a:solidFill>
                  <a:prstClr val="black"/>
                </a:solidFill>
                <a:latin typeface="Arial"/>
              </a:rPr>
              <a:t>© Disney</a:t>
            </a:r>
            <a:endParaRPr lang="en-GB" sz="1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5" name="Picture 2" descr="Image result for disney dwarf sleepy">
            <a:extLst>
              <a:ext uri="{FF2B5EF4-FFF2-40B4-BE49-F238E27FC236}">
                <a16:creationId xmlns:a16="http://schemas.microsoft.com/office/drawing/2014/main" id="{F290E5A4-C793-4A18-90A4-27B5AF02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785" y="3109549"/>
            <a:ext cx="2304256" cy="222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51F60F3B-9F88-4E5B-AC67-1D7F0518C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60" y="2320756"/>
            <a:ext cx="3809524" cy="310476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Ovaal 23">
            <a:extLst>
              <a:ext uri="{FF2B5EF4-FFF2-40B4-BE49-F238E27FC236}">
                <a16:creationId xmlns:a16="http://schemas.microsoft.com/office/drawing/2014/main" id="{EFED7EFF-47E6-49F0-B8C8-533508C265B5}"/>
              </a:ext>
            </a:extLst>
          </p:cNvPr>
          <p:cNvSpPr/>
          <p:nvPr/>
        </p:nvSpPr>
        <p:spPr>
          <a:xfrm>
            <a:off x="5303912" y="4220201"/>
            <a:ext cx="3278491" cy="132607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3F530624-3E78-4C30-B9A0-690162746965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22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DF5AB39-F147-4789-9DA0-637DD716B133}"/>
              </a:ext>
            </a:extLst>
          </p:cNvPr>
          <p:cNvSpPr/>
          <p:nvPr/>
        </p:nvSpPr>
        <p:spPr>
          <a:xfrm>
            <a:off x="3332960" y="2679665"/>
            <a:ext cx="2879835" cy="16816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FEB5A1B-F4B6-4884-8F0D-B04077ADA2A7}"/>
              </a:ext>
            </a:extLst>
          </p:cNvPr>
          <p:cNvSpPr txBox="1">
            <a:spLocks/>
          </p:cNvSpPr>
          <p:nvPr/>
        </p:nvSpPr>
        <p:spPr>
          <a:xfrm>
            <a:off x="2318181" y="1776797"/>
            <a:ext cx="9363535" cy="42233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400" dirty="0">
                <a:solidFill>
                  <a:prstClr val="black"/>
                </a:solidFill>
                <a:latin typeface="Arial Narrow" panose="020B0606020202030204" pitchFamily="34" charset="0"/>
              </a:rPr>
              <a:t>Make a webpage with a header 1, header 2 and a &lt;p&gt; with </a:t>
            </a:r>
            <a:r>
              <a:rPr lang="en-US" sz="3400" dirty="0" err="1">
                <a:solidFill>
                  <a:prstClr val="black"/>
                </a:solidFill>
                <a:latin typeface="Arial Narrow" panose="020B0606020202030204" pitchFamily="34" charset="0"/>
              </a:rPr>
              <a:t>lorum</a:t>
            </a:r>
            <a:r>
              <a:rPr lang="en-US" sz="3400" dirty="0">
                <a:solidFill>
                  <a:prstClr val="black"/>
                </a:solidFill>
                <a:latin typeface="Arial Narrow" panose="020B0606020202030204" pitchFamily="34" charset="0"/>
              </a:rPr>
              <a:t> ipsum text.</a:t>
            </a:r>
          </a:p>
          <a:p>
            <a:pPr marL="571500" marR="0" lvl="0" indent="-5715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400" dirty="0">
                <a:solidFill>
                  <a:prstClr val="black"/>
                </a:solidFill>
                <a:latin typeface="Arial Narrow" panose="020B0606020202030204" pitchFamily="34" charset="0"/>
              </a:rPr>
              <a:t>Add an external link to a cascade stylesheet file</a:t>
            </a:r>
          </a:p>
          <a:p>
            <a:pPr marL="571500" marR="0" lvl="0" indent="-5715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400" dirty="0">
                <a:solidFill>
                  <a:prstClr val="black"/>
                </a:solidFill>
                <a:latin typeface="Arial Narrow" panose="020B0606020202030204" pitchFamily="34" charset="0"/>
              </a:rPr>
              <a:t>Add yellow to the background, red to &lt;h1&gt;, blue to &lt;h2&gt; and gray to the paragraph.   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4.1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9C3CD6D5-DAFA-448D-B1BD-3877BADD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A7B34890-26F9-4511-9460-54BBB8528287}"/>
              </a:ext>
            </a:extLst>
          </p:cNvPr>
          <p:cNvSpPr txBox="1">
            <a:spLocks/>
          </p:cNvSpPr>
          <p:nvPr/>
        </p:nvSpPr>
        <p:spPr>
          <a:xfrm>
            <a:off x="5634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53353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62ADFA6-94CE-4003-BF1E-0F7D44881D0B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89D6354-0FB9-43E8-BC8C-CB4BECC2308E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Questions about the previous lectures?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2B12CB1-99AD-42C1-B30F-5FAE314BBCB7}"/>
              </a:ext>
            </a:extLst>
          </p:cNvPr>
          <p:cNvSpPr/>
          <p:nvPr/>
        </p:nvSpPr>
        <p:spPr>
          <a:xfrm>
            <a:off x="3048000" y="1498584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HTML 4.x vs 5.x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Grouse and Penguin are birds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Semantic markup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&lt;header&gt;, &lt;section&gt;, &lt;nav&gt;, &lt;article&gt; and &lt;footers&gt;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&lt;legend&gt;, &lt;label&gt;, &lt;input&gt; , post and 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Validation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Color, date, email.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Strong vs bold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Italic vs emphasis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Favicons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Audio &amp;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HTML 5 history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4984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Colors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D564744-5F80-41FA-95D3-6A8F2FC4B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8" y="3276353"/>
            <a:ext cx="2800000" cy="131428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48E02F16-C810-4BAE-A240-4062F495196E}"/>
              </a:ext>
            </a:extLst>
          </p:cNvPr>
          <p:cNvSpPr/>
          <p:nvPr/>
        </p:nvSpPr>
        <p:spPr>
          <a:xfrm>
            <a:off x="4880116" y="3276353"/>
            <a:ext cx="598758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dirty="0" err="1">
                <a:solidFill>
                  <a:srgbClr val="0066B3"/>
                </a:solidFill>
                <a:latin typeface="Arial"/>
              </a:rPr>
              <a:t>Decimal</a:t>
            </a:r>
            <a:endParaRPr lang="nl-NL" dirty="0">
              <a:solidFill>
                <a:srgbClr val="0066B3"/>
              </a:solidFill>
              <a:latin typeface="Arial"/>
            </a:endParaRPr>
          </a:p>
          <a:p>
            <a:pPr defTabSz="457200"/>
            <a:endParaRPr lang="nl-NL" dirty="0">
              <a:solidFill>
                <a:prstClr val="black"/>
              </a:solidFill>
              <a:latin typeface="Arial"/>
            </a:endParaRPr>
          </a:p>
          <a:p>
            <a:pPr defTabSz="457200">
              <a:spcAft>
                <a:spcPts val="600"/>
              </a:spcAft>
              <a:defRPr/>
            </a:pPr>
            <a:r>
              <a:rPr lang="nl-NL" dirty="0">
                <a:solidFill>
                  <a:prstClr val="black"/>
                </a:solidFill>
                <a:latin typeface="Arial"/>
              </a:rPr>
              <a:t>10x10x10x10x10x10	= </a:t>
            </a:r>
          </a:p>
          <a:p>
            <a:pPr defTabSz="457200">
              <a:spcAft>
                <a:spcPts val="600"/>
              </a:spcAft>
              <a:defRPr/>
            </a:pPr>
            <a:r>
              <a:rPr lang="nl-NL" dirty="0">
                <a:solidFill>
                  <a:prstClr val="black"/>
                </a:solidFill>
                <a:latin typeface="Arial"/>
              </a:rPr>
              <a:t>10^6 				= 1M different 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colors</a:t>
            </a:r>
            <a:endParaRPr lang="nl-NL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63352E9-C1E1-4367-9C10-ADBCDCD17B1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68AE2E8-4C64-4DC2-8F6C-BECF84CA2896}"/>
              </a:ext>
            </a:extLst>
          </p:cNvPr>
          <p:cNvSpPr/>
          <p:nvPr/>
        </p:nvSpPr>
        <p:spPr>
          <a:xfrm>
            <a:off x="2567940" y="3867150"/>
            <a:ext cx="114300" cy="2628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7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Decimal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0C44172-83AC-40D5-9124-ACA2BEA239F9}"/>
              </a:ext>
            </a:extLst>
          </p:cNvPr>
          <p:cNvSpPr txBox="1"/>
          <p:nvPr/>
        </p:nvSpPr>
        <p:spPr>
          <a:xfrm>
            <a:off x="3287688" y="2717484"/>
            <a:ext cx="6552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Why do we count in the </a:t>
            </a:r>
            <a:r>
              <a:rPr lang="en-US" sz="3200" b="1" dirty="0"/>
              <a:t>DECIMAL</a:t>
            </a:r>
            <a:r>
              <a:rPr lang="en-US" sz="3200" dirty="0"/>
              <a:t> format?</a:t>
            </a:r>
            <a:endParaRPr lang="en-GB" sz="3200" dirty="0"/>
          </a:p>
        </p:txBody>
      </p:sp>
      <p:pic>
        <p:nvPicPr>
          <p:cNvPr id="8" name="Picture 4" descr="Image result for da vinci vitruve luc viatour">
            <a:extLst>
              <a:ext uri="{FF2B5EF4-FFF2-40B4-BE49-F238E27FC236}">
                <a16:creationId xmlns:a16="http://schemas.microsoft.com/office/drawing/2014/main" id="{806E02F1-DD42-4EB2-9831-E03C74BBA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933056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256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Octal format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9" name="Picture 2" descr="Image result for mickey mouse hands">
            <a:extLst>
              <a:ext uri="{FF2B5EF4-FFF2-40B4-BE49-F238E27FC236}">
                <a16:creationId xmlns:a16="http://schemas.microsoft.com/office/drawing/2014/main" id="{F5FE774C-4372-40FF-9D74-0356D053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87" y="2708921"/>
            <a:ext cx="3250505" cy="315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mickey mouse hands">
            <a:extLst>
              <a:ext uri="{FF2B5EF4-FFF2-40B4-BE49-F238E27FC236}">
                <a16:creationId xmlns:a16="http://schemas.microsoft.com/office/drawing/2014/main" id="{445D2D5C-FD8F-4926-8D38-417180603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14963" y="2708920"/>
            <a:ext cx="3250505" cy="315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mickey mouse">
            <a:extLst>
              <a:ext uri="{FF2B5EF4-FFF2-40B4-BE49-F238E27FC236}">
                <a16:creationId xmlns:a16="http://schemas.microsoft.com/office/drawing/2014/main" id="{349D4CBB-4FBF-4B27-853D-A68E3632F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72" y="2060848"/>
            <a:ext cx="1177369" cy="169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72F303B-A3D4-43C8-820C-FEA60F50D9AE}"/>
              </a:ext>
            </a:extLst>
          </p:cNvPr>
          <p:cNvSpPr txBox="1"/>
          <p:nvPr/>
        </p:nvSpPr>
        <p:spPr>
          <a:xfrm>
            <a:off x="547179" y="6538913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00" dirty="0">
                <a:solidFill>
                  <a:prstClr val="black"/>
                </a:solidFill>
                <a:latin typeface="Arial"/>
              </a:rPr>
              <a:t>© Disney</a:t>
            </a:r>
            <a:endParaRPr lang="en-GB" sz="10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4763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Hexadecimal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3" name="Picture 2" descr="Image result for aliens 8 fingers">
            <a:extLst>
              <a:ext uri="{FF2B5EF4-FFF2-40B4-BE49-F238E27FC236}">
                <a16:creationId xmlns:a16="http://schemas.microsoft.com/office/drawing/2014/main" id="{D9D8DFDE-8B52-4469-AD38-D4D25BF3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493735"/>
            <a:ext cx="6023992" cy="33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BFEB60D-382E-4331-840E-9E5F6EE8ECFE}"/>
              </a:ext>
            </a:extLst>
          </p:cNvPr>
          <p:cNvSpPr txBox="1"/>
          <p:nvPr/>
        </p:nvSpPr>
        <p:spPr>
          <a:xfrm>
            <a:off x="3215680" y="5987019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prstClr val="black"/>
                </a:solidFill>
                <a:latin typeface="Arial"/>
              </a:rPr>
              <a:t>…7,8,9,A,B,C,D,E,F and 10</a:t>
            </a:r>
            <a:endParaRPr lang="en-GB" sz="32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2292" name="Picture 4" descr="chip, chipset, closeup">
            <a:extLst>
              <a:ext uri="{FF2B5EF4-FFF2-40B4-BE49-F238E27FC236}">
                <a16:creationId xmlns:a16="http://schemas.microsoft.com/office/drawing/2014/main" id="{1A69FE8C-2CE1-4CF4-83F5-3C92B0E93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95" y="1200613"/>
            <a:ext cx="3340804" cy="22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liens head bits">
            <a:extLst>
              <a:ext uri="{FF2B5EF4-FFF2-40B4-BE49-F238E27FC236}">
                <a16:creationId xmlns:a16="http://schemas.microsoft.com/office/drawing/2014/main" id="{4881029F-99FD-4476-B920-6D6B87DDA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412776"/>
            <a:ext cx="2442650" cy="24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33802B1-D4AA-427E-B054-A0D9EC05B5E6}"/>
              </a:ext>
            </a:extLst>
          </p:cNvPr>
          <p:cNvSpPr txBox="1"/>
          <p:nvPr/>
        </p:nvSpPr>
        <p:spPr>
          <a:xfrm>
            <a:off x="9681259" y="1165793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06589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Hexadecimal on your own hands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2" descr="https://upload.wikimedia.org/wikipedia/commons/b/b5/Hexadecimal-counting.jpg">
            <a:extLst>
              <a:ext uri="{FF2B5EF4-FFF2-40B4-BE49-F238E27FC236}">
                <a16:creationId xmlns:a16="http://schemas.microsoft.com/office/drawing/2014/main" id="{994D5BC5-0751-47E7-941A-4291A94E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448" y="1613545"/>
            <a:ext cx="6390290" cy="513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21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Colors [Hexadecimal]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667698E-870A-42E4-A7D1-D7A73FC24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876" y="2074176"/>
            <a:ext cx="2952381" cy="2342857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E604A36A-F16D-4348-BBC7-BE07E6DC769F}"/>
              </a:ext>
            </a:extLst>
          </p:cNvPr>
          <p:cNvSpPr/>
          <p:nvPr/>
        </p:nvSpPr>
        <p:spPr>
          <a:xfrm>
            <a:off x="4778317" y="1968331"/>
            <a:ext cx="468052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dirty="0" err="1">
                <a:latin typeface="Arial"/>
              </a:rPr>
              <a:t>Hexadecimal</a:t>
            </a:r>
            <a:endParaRPr lang="nl-NL" dirty="0">
              <a:latin typeface="Arial"/>
            </a:endParaRPr>
          </a:p>
          <a:p>
            <a:pPr defTabSz="457200"/>
            <a:endParaRPr lang="nl-NL" dirty="0">
              <a:latin typeface="Arial"/>
            </a:endParaRPr>
          </a:p>
          <a:p>
            <a:pPr defTabSz="457200">
              <a:spcAft>
                <a:spcPts val="600"/>
              </a:spcAft>
              <a:defRPr/>
            </a:pPr>
            <a:r>
              <a:rPr lang="nl-NL" dirty="0">
                <a:latin typeface="Arial"/>
              </a:rPr>
              <a:t>16x16x16	= </a:t>
            </a:r>
          </a:p>
          <a:p>
            <a:pPr defTabSz="457200">
              <a:spcAft>
                <a:spcPts val="600"/>
              </a:spcAft>
              <a:defRPr/>
            </a:pPr>
            <a:r>
              <a:rPr lang="nl-NL" dirty="0">
                <a:latin typeface="Arial"/>
              </a:rPr>
              <a:t>16^3 		= 4096 </a:t>
            </a:r>
            <a:r>
              <a:rPr lang="en-GB" dirty="0">
                <a:latin typeface="Arial"/>
              </a:rPr>
              <a:t>different colours.</a:t>
            </a:r>
            <a:endParaRPr lang="nl-NL" dirty="0">
              <a:latin typeface="Arial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01A2B3F2-EF34-4E05-9071-DFE1A38C9DF3}"/>
              </a:ext>
            </a:extLst>
          </p:cNvPr>
          <p:cNvSpPr/>
          <p:nvPr/>
        </p:nvSpPr>
        <p:spPr>
          <a:xfrm>
            <a:off x="4778317" y="3273973"/>
            <a:ext cx="6059588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srgbClr val="0066B3"/>
                </a:solidFill>
                <a:latin typeface="Arial"/>
              </a:rPr>
              <a:t>Hexadecimal</a:t>
            </a:r>
          </a:p>
          <a:p>
            <a:pPr defTabSz="457200"/>
            <a:endParaRPr lang="nl-NL" dirty="0">
              <a:solidFill>
                <a:prstClr val="black"/>
              </a:solidFill>
              <a:latin typeface="Arial"/>
            </a:endParaRPr>
          </a:p>
          <a:p>
            <a:pPr defTabSz="457200">
              <a:spcAft>
                <a:spcPts val="600"/>
              </a:spcAft>
              <a:defRPr/>
            </a:pPr>
            <a:r>
              <a:rPr lang="nl-NL" dirty="0">
                <a:solidFill>
                  <a:prstClr val="black"/>
                </a:solidFill>
                <a:latin typeface="Arial"/>
              </a:rPr>
              <a:t>16x16x16x16x16x16	= </a:t>
            </a:r>
          </a:p>
          <a:p>
            <a:pPr defTabSz="457200">
              <a:spcAft>
                <a:spcPts val="600"/>
              </a:spcAft>
              <a:defRPr/>
            </a:pPr>
            <a:r>
              <a:rPr lang="nl-NL" dirty="0">
                <a:solidFill>
                  <a:prstClr val="black"/>
                </a:solidFill>
                <a:latin typeface="Arial"/>
              </a:rPr>
              <a:t>256x256x256		= </a:t>
            </a:r>
          </a:p>
          <a:p>
            <a:pPr defTabSz="457200">
              <a:spcAft>
                <a:spcPts val="600"/>
              </a:spcAft>
              <a:defRPr/>
            </a:pPr>
            <a:r>
              <a:rPr lang="nl-NL" dirty="0">
                <a:solidFill>
                  <a:prstClr val="black"/>
                </a:solidFill>
                <a:latin typeface="Arial"/>
              </a:rPr>
              <a:t>4096x4096 			=</a:t>
            </a:r>
          </a:p>
          <a:p>
            <a:pPr defTabSz="457200">
              <a:spcAft>
                <a:spcPts val="600"/>
              </a:spcAft>
              <a:defRPr/>
            </a:pPr>
            <a:r>
              <a:rPr lang="nl-NL" dirty="0">
                <a:solidFill>
                  <a:prstClr val="black"/>
                </a:solidFill>
                <a:latin typeface="Arial"/>
              </a:rPr>
              <a:t>16^6 				= 16 M </a:t>
            </a:r>
            <a:r>
              <a:rPr lang="en-GB" dirty="0">
                <a:solidFill>
                  <a:prstClr val="black"/>
                </a:solidFill>
                <a:latin typeface="Arial"/>
              </a:rPr>
              <a:t>different colours.</a:t>
            </a:r>
            <a:endParaRPr lang="nl-NL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B5EA816-AF2F-47FA-88E5-A50665F89CA4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BF83BBC-C350-4879-B2CF-471C2412CEE0}"/>
              </a:ext>
            </a:extLst>
          </p:cNvPr>
          <p:cNvSpPr/>
          <p:nvPr/>
        </p:nvSpPr>
        <p:spPr>
          <a:xfrm>
            <a:off x="1334814" y="3216166"/>
            <a:ext cx="2753710" cy="15555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8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Additive (light) and Subtractive (paint) colors  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9" name="Picture 2" descr="Image result for additieve kleurmenging">
            <a:extLst>
              <a:ext uri="{FF2B5EF4-FFF2-40B4-BE49-F238E27FC236}">
                <a16:creationId xmlns:a16="http://schemas.microsoft.com/office/drawing/2014/main" id="{29A2F1FE-4480-4308-A3A7-42FD8D79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3429000"/>
            <a:ext cx="4511824" cy="34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dditieve kleurmenging">
            <a:extLst>
              <a:ext uri="{FF2B5EF4-FFF2-40B4-BE49-F238E27FC236}">
                <a16:creationId xmlns:a16="http://schemas.microsoft.com/office/drawing/2014/main" id="{4F5AE088-B45C-4005-A6EE-B5537199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3645024"/>
            <a:ext cx="302433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781E6549-0AF5-4C6D-9FC5-DA592386E211}"/>
              </a:ext>
            </a:extLst>
          </p:cNvPr>
          <p:cNvSpPr/>
          <p:nvPr/>
        </p:nvSpPr>
        <p:spPr>
          <a:xfrm>
            <a:off x="1271464" y="4077072"/>
            <a:ext cx="1094522" cy="2880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0B3C3742-3357-45DB-840A-631C99A22F11}"/>
              </a:ext>
            </a:extLst>
          </p:cNvPr>
          <p:cNvSpPr/>
          <p:nvPr/>
        </p:nvSpPr>
        <p:spPr>
          <a:xfrm>
            <a:off x="5264830" y="4057034"/>
            <a:ext cx="1094522" cy="2880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7112BFD-D99C-4455-8D7F-0C6995EDC524}"/>
              </a:ext>
            </a:extLst>
          </p:cNvPr>
          <p:cNvSpPr/>
          <p:nvPr/>
        </p:nvSpPr>
        <p:spPr>
          <a:xfrm>
            <a:off x="4869969" y="5794052"/>
            <a:ext cx="1094522" cy="2880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Image result for versus">
            <a:extLst>
              <a:ext uri="{FF2B5EF4-FFF2-40B4-BE49-F238E27FC236}">
                <a16:creationId xmlns:a16="http://schemas.microsoft.com/office/drawing/2014/main" id="{6906EC0B-AB6E-4A64-8FF3-F73084532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25" y="4518649"/>
            <a:ext cx="957815" cy="127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5FCBFA7-756D-4F99-8915-F45F81006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9241" y="1974714"/>
            <a:ext cx="3638095" cy="126666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7B89202-77A8-4AB1-BF88-BB4411E03C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867" y="2026903"/>
            <a:ext cx="4342857" cy="1238095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900249CF-54EA-46B5-BE24-07A511198315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63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RGB Colors 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1E6549-0AF5-4C6D-9FC5-DA592386E211}"/>
              </a:ext>
            </a:extLst>
          </p:cNvPr>
          <p:cNvSpPr/>
          <p:nvPr/>
        </p:nvSpPr>
        <p:spPr>
          <a:xfrm>
            <a:off x="1271464" y="4077072"/>
            <a:ext cx="1094522" cy="2880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6AA3EA4-88D3-47EF-B191-417FC698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8" y="3397374"/>
            <a:ext cx="2790476" cy="1114286"/>
          </a:xfrm>
          <a:prstGeom prst="rect">
            <a:avLst/>
          </a:prstGeo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ED599FA9-94B3-4F60-8CDF-4D9779B1DF00}"/>
              </a:ext>
            </a:extLst>
          </p:cNvPr>
          <p:cNvSpPr/>
          <p:nvPr/>
        </p:nvSpPr>
        <p:spPr>
          <a:xfrm>
            <a:off x="4366854" y="2391228"/>
            <a:ext cx="6143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b="1" dirty="0" err="1">
                <a:solidFill>
                  <a:srgbClr val="6F2C91"/>
                </a:solidFill>
                <a:latin typeface="Arial"/>
              </a:rPr>
              <a:t>Color</a:t>
            </a:r>
            <a:r>
              <a:rPr lang="nl-NL" b="1" dirty="0">
                <a:solidFill>
                  <a:srgbClr val="6F2C91"/>
                </a:solidFill>
                <a:latin typeface="Arial"/>
              </a:rPr>
              <a:t>: #0A0F23; -&gt; </a:t>
            </a:r>
            <a:r>
              <a:rPr lang="nl-NL" b="1" dirty="0">
                <a:solidFill>
                  <a:srgbClr val="FF0000"/>
                </a:solidFill>
                <a:latin typeface="Arial"/>
              </a:rPr>
              <a:t>Red #0A, </a:t>
            </a:r>
            <a:r>
              <a:rPr lang="nl-NL" b="1" dirty="0">
                <a:solidFill>
                  <a:srgbClr val="00B050"/>
                </a:solidFill>
                <a:latin typeface="Arial"/>
              </a:rPr>
              <a:t>Green #0F, </a:t>
            </a:r>
            <a:r>
              <a:rPr lang="nl-NL" b="1" dirty="0">
                <a:solidFill>
                  <a:srgbClr val="0070C0"/>
                </a:solidFill>
                <a:latin typeface="Arial"/>
              </a:rPr>
              <a:t>Bleu #23</a:t>
            </a:r>
          </a:p>
          <a:p>
            <a:pPr defTabSz="457200"/>
            <a:endParaRPr lang="en-US" b="1" dirty="0">
              <a:solidFill>
                <a:srgbClr val="6F2C91"/>
              </a:solidFill>
              <a:latin typeface="Arial"/>
            </a:endParaRPr>
          </a:p>
          <a:p>
            <a:pPr defTabSz="457200"/>
            <a:r>
              <a:rPr lang="en-US" dirty="0">
                <a:solidFill>
                  <a:srgbClr val="6F2C91"/>
                </a:solidFill>
                <a:latin typeface="Arial"/>
              </a:rPr>
              <a:t>	</a:t>
            </a:r>
            <a:endParaRPr lang="nl-NL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B8675BA1-BC69-4397-8999-CF439D7D94FF}"/>
              </a:ext>
            </a:extLst>
          </p:cNvPr>
          <p:cNvSpPr/>
          <p:nvPr/>
        </p:nvSpPr>
        <p:spPr>
          <a:xfrm>
            <a:off x="4366855" y="3033463"/>
            <a:ext cx="60304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dirty="0">
                <a:solidFill>
                  <a:prstClr val="black"/>
                </a:solidFill>
                <a:latin typeface="Arial"/>
              </a:rPr>
              <a:t>Hexadecimaal 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nl-NL" dirty="0">
                <a:solidFill>
                  <a:prstClr val="black"/>
                </a:solidFill>
                <a:latin typeface="Arial"/>
              </a:rPr>
              <a:t> 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decimal</a:t>
            </a:r>
            <a:r>
              <a:rPr lang="nl-NL" dirty="0">
                <a:solidFill>
                  <a:prstClr val="black"/>
                </a:solidFill>
                <a:latin typeface="Arial"/>
              </a:rPr>
              <a:t>:</a:t>
            </a:r>
          </a:p>
          <a:p>
            <a:pPr lvl="1" defTabSz="457200"/>
            <a:r>
              <a:rPr lang="nl-NL" dirty="0">
                <a:solidFill>
                  <a:prstClr val="black"/>
                </a:solidFill>
                <a:latin typeface="Arial"/>
              </a:rPr>
              <a:t>HEX  0, 1, 2, 3, 4, 5, 6, 7, 8, 9,  A,  B,   C,   D,  E,  F</a:t>
            </a:r>
          </a:p>
          <a:p>
            <a:pPr lvl="1" defTabSz="457200"/>
            <a:r>
              <a:rPr lang="nl-NL" dirty="0">
                <a:solidFill>
                  <a:prstClr val="black"/>
                </a:solidFill>
                <a:latin typeface="Arial"/>
              </a:rPr>
              <a:t>DEC  0, 1, 2, 3, 4, 5, 6, 7, 8, 9, 10, 11, 12, 13, 14, 15</a:t>
            </a:r>
          </a:p>
          <a:p>
            <a:pPr lvl="1" defTabSz="457200"/>
            <a:r>
              <a:rPr lang="nl-NL" dirty="0">
                <a:solidFill>
                  <a:schemeClr val="bg1"/>
                </a:solidFill>
                <a:latin typeface="Arial"/>
              </a:rPr>
              <a:t>	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Hexadecimal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 #0A =&gt; 10 (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)</a:t>
            </a:r>
          </a:p>
          <a:p>
            <a:pPr lvl="1" defTabSz="457200"/>
            <a:r>
              <a:rPr lang="nl-NL" dirty="0">
                <a:solidFill>
                  <a:schemeClr val="bg1"/>
                </a:solidFill>
                <a:latin typeface="Arial"/>
              </a:rPr>
              <a:t> 	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Hexadecimal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 #0F =&gt; 15 (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)</a:t>
            </a:r>
          </a:p>
          <a:p>
            <a:pPr lvl="1" defTabSz="457200"/>
            <a:r>
              <a:rPr lang="nl-NL" dirty="0">
                <a:solidFill>
                  <a:schemeClr val="bg1"/>
                </a:solidFill>
                <a:latin typeface="Arial"/>
              </a:rPr>
              <a:t> 	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Hexadecimal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 #23 =&gt; 35 (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 -&gt; 2*16 + 3)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A0639B1-0616-4C04-A4AF-D4100BBC4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80" y="3397374"/>
            <a:ext cx="306085" cy="30608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88199C89-4343-4B04-BD24-D3E774A67EDE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9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RGB Colors 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1E6549-0AF5-4C6D-9FC5-DA592386E211}"/>
              </a:ext>
            </a:extLst>
          </p:cNvPr>
          <p:cNvSpPr/>
          <p:nvPr/>
        </p:nvSpPr>
        <p:spPr>
          <a:xfrm>
            <a:off x="1271464" y="4077072"/>
            <a:ext cx="1094522" cy="2880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6AA3EA4-88D3-47EF-B191-417FC698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8" y="3397374"/>
            <a:ext cx="2790476" cy="1114286"/>
          </a:xfrm>
          <a:prstGeom prst="rect">
            <a:avLst/>
          </a:prstGeo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ED599FA9-94B3-4F60-8CDF-4D9779B1DF00}"/>
              </a:ext>
            </a:extLst>
          </p:cNvPr>
          <p:cNvSpPr/>
          <p:nvPr/>
        </p:nvSpPr>
        <p:spPr>
          <a:xfrm>
            <a:off x="4366854" y="2391228"/>
            <a:ext cx="6143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b="1" dirty="0" err="1">
                <a:solidFill>
                  <a:srgbClr val="6F2C91"/>
                </a:solidFill>
                <a:latin typeface="Arial"/>
              </a:rPr>
              <a:t>Color</a:t>
            </a:r>
            <a:r>
              <a:rPr lang="nl-NL" b="1" dirty="0">
                <a:solidFill>
                  <a:srgbClr val="6F2C91"/>
                </a:solidFill>
                <a:latin typeface="Arial"/>
              </a:rPr>
              <a:t>: #0A0F23; -&gt; </a:t>
            </a:r>
            <a:r>
              <a:rPr lang="nl-NL" b="1" dirty="0">
                <a:solidFill>
                  <a:srgbClr val="FF0000"/>
                </a:solidFill>
                <a:latin typeface="Arial"/>
              </a:rPr>
              <a:t>Red #0A, </a:t>
            </a:r>
            <a:r>
              <a:rPr lang="nl-NL" b="1" dirty="0">
                <a:solidFill>
                  <a:srgbClr val="00B050"/>
                </a:solidFill>
                <a:latin typeface="Arial"/>
              </a:rPr>
              <a:t>Green #0F, </a:t>
            </a:r>
            <a:r>
              <a:rPr lang="nl-NL" b="1" dirty="0">
                <a:solidFill>
                  <a:srgbClr val="0070C0"/>
                </a:solidFill>
                <a:latin typeface="Arial"/>
              </a:rPr>
              <a:t>Bleu #23</a:t>
            </a:r>
          </a:p>
          <a:p>
            <a:pPr defTabSz="457200"/>
            <a:endParaRPr lang="en-US" b="1" dirty="0">
              <a:solidFill>
                <a:srgbClr val="6F2C91"/>
              </a:solidFill>
              <a:latin typeface="Arial"/>
            </a:endParaRPr>
          </a:p>
          <a:p>
            <a:pPr defTabSz="457200"/>
            <a:r>
              <a:rPr lang="en-US" dirty="0">
                <a:solidFill>
                  <a:srgbClr val="6F2C91"/>
                </a:solidFill>
                <a:latin typeface="Arial"/>
              </a:rPr>
              <a:t>	</a:t>
            </a:r>
            <a:endParaRPr lang="nl-NL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B8675BA1-BC69-4397-8999-CF439D7D94FF}"/>
              </a:ext>
            </a:extLst>
          </p:cNvPr>
          <p:cNvSpPr/>
          <p:nvPr/>
        </p:nvSpPr>
        <p:spPr>
          <a:xfrm>
            <a:off x="4366855" y="3033463"/>
            <a:ext cx="60304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dirty="0">
                <a:solidFill>
                  <a:prstClr val="black"/>
                </a:solidFill>
                <a:latin typeface="Arial"/>
              </a:rPr>
              <a:t>Hexadecimaal 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nl-NL" dirty="0">
                <a:solidFill>
                  <a:prstClr val="black"/>
                </a:solidFill>
                <a:latin typeface="Arial"/>
              </a:rPr>
              <a:t> 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decimal</a:t>
            </a:r>
            <a:r>
              <a:rPr lang="nl-NL" dirty="0">
                <a:solidFill>
                  <a:prstClr val="black"/>
                </a:solidFill>
                <a:latin typeface="Arial"/>
              </a:rPr>
              <a:t>:</a:t>
            </a:r>
          </a:p>
          <a:p>
            <a:pPr lvl="1"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HEX  0, 1, 2, 3, 4, 5, 6, 7, 8, 9, </a:t>
            </a:r>
            <a:r>
              <a:rPr lang="nl-NL" dirty="0">
                <a:solidFill>
                  <a:srgbClr val="FF0000"/>
                </a:solidFill>
                <a:latin typeface="Arial"/>
              </a:rPr>
              <a:t> A,  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B,   C,   D,  E,  F</a:t>
            </a:r>
          </a:p>
          <a:p>
            <a:pPr lvl="1"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DEC  0, 1, 2, 3, 4, 5, 6, 7, 8, 9, </a:t>
            </a:r>
            <a:r>
              <a:rPr lang="nl-NL" dirty="0">
                <a:solidFill>
                  <a:srgbClr val="FF0000"/>
                </a:solidFill>
                <a:latin typeface="Arial"/>
              </a:rPr>
              <a:t>10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, 11, 12, 13, 14, 15</a:t>
            </a:r>
          </a:p>
          <a:p>
            <a:pPr lvl="1" defTabSz="457200"/>
            <a:r>
              <a:rPr lang="nl-NL" dirty="0">
                <a:solidFill>
                  <a:prstClr val="black"/>
                </a:solidFill>
                <a:latin typeface="Arial"/>
              </a:rPr>
              <a:t>	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Hexadecimal</a:t>
            </a:r>
            <a:r>
              <a:rPr lang="nl-NL" dirty="0">
                <a:solidFill>
                  <a:prstClr val="black"/>
                </a:solidFill>
                <a:latin typeface="Arial"/>
              </a:rPr>
              <a:t> #0A =&gt; </a:t>
            </a:r>
            <a:r>
              <a:rPr lang="nl-NL" dirty="0">
                <a:solidFill>
                  <a:srgbClr val="E3027F"/>
                </a:solidFill>
                <a:latin typeface="Arial"/>
              </a:rPr>
              <a:t>10 (</a:t>
            </a:r>
            <a:r>
              <a:rPr lang="nl-NL" dirty="0" err="1">
                <a:solidFill>
                  <a:srgbClr val="E3027F"/>
                </a:solidFill>
                <a:latin typeface="Arial"/>
              </a:rPr>
              <a:t>decimal</a:t>
            </a:r>
            <a:r>
              <a:rPr lang="nl-NL" dirty="0">
                <a:solidFill>
                  <a:srgbClr val="E3027F"/>
                </a:solidFill>
                <a:latin typeface="Arial"/>
              </a:rPr>
              <a:t>)</a:t>
            </a:r>
          </a:p>
          <a:p>
            <a:pPr lvl="1" defTabSz="457200"/>
            <a:r>
              <a:rPr lang="nl-NL" dirty="0">
                <a:solidFill>
                  <a:prstClr val="black"/>
                </a:solidFill>
                <a:latin typeface="Arial"/>
              </a:rPr>
              <a:t> </a:t>
            </a:r>
            <a:r>
              <a:rPr lang="nl-NL" dirty="0">
                <a:solidFill>
                  <a:schemeClr val="bg1"/>
                </a:solidFill>
                <a:latin typeface="Arial"/>
              </a:rPr>
              <a:t>	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Hexadecimal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 #0F =&gt; 15 (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)</a:t>
            </a:r>
          </a:p>
          <a:p>
            <a:pPr lvl="1" defTabSz="457200"/>
            <a:r>
              <a:rPr lang="nl-NL" dirty="0">
                <a:solidFill>
                  <a:schemeClr val="bg1"/>
                </a:solidFill>
                <a:latin typeface="Arial"/>
              </a:rPr>
              <a:t> 	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Hexadecimal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 #23 =&gt; 35 (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 -&gt; 2*16 + 3)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70297C91-DC31-4B53-952E-94B204785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80" y="3397374"/>
            <a:ext cx="306085" cy="306085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072B6537-A768-4958-B224-03B17B0A737D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31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RGB Colors 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1E6549-0AF5-4C6D-9FC5-DA592386E211}"/>
              </a:ext>
            </a:extLst>
          </p:cNvPr>
          <p:cNvSpPr/>
          <p:nvPr/>
        </p:nvSpPr>
        <p:spPr>
          <a:xfrm>
            <a:off x="1271464" y="4077072"/>
            <a:ext cx="1094522" cy="2880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6AA3EA4-88D3-47EF-B191-417FC698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8" y="3397374"/>
            <a:ext cx="2790476" cy="1114286"/>
          </a:xfrm>
          <a:prstGeom prst="rect">
            <a:avLst/>
          </a:prstGeo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ED599FA9-94B3-4F60-8CDF-4D9779B1DF00}"/>
              </a:ext>
            </a:extLst>
          </p:cNvPr>
          <p:cNvSpPr/>
          <p:nvPr/>
        </p:nvSpPr>
        <p:spPr>
          <a:xfrm>
            <a:off x="4366854" y="2391228"/>
            <a:ext cx="6143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b="1" dirty="0" err="1">
                <a:solidFill>
                  <a:srgbClr val="6F2C91"/>
                </a:solidFill>
                <a:latin typeface="Arial"/>
              </a:rPr>
              <a:t>Color</a:t>
            </a:r>
            <a:r>
              <a:rPr lang="nl-NL" b="1" dirty="0">
                <a:solidFill>
                  <a:srgbClr val="6F2C91"/>
                </a:solidFill>
                <a:latin typeface="Arial"/>
              </a:rPr>
              <a:t>: #0A0F23; -&gt; </a:t>
            </a:r>
            <a:r>
              <a:rPr lang="nl-NL" b="1" dirty="0">
                <a:solidFill>
                  <a:srgbClr val="FF0000"/>
                </a:solidFill>
                <a:latin typeface="Arial"/>
              </a:rPr>
              <a:t>Red #0A, </a:t>
            </a:r>
            <a:r>
              <a:rPr lang="nl-NL" b="1" dirty="0">
                <a:solidFill>
                  <a:srgbClr val="00B050"/>
                </a:solidFill>
                <a:latin typeface="Arial"/>
              </a:rPr>
              <a:t>Green #0F, </a:t>
            </a:r>
            <a:r>
              <a:rPr lang="nl-NL" b="1" dirty="0">
                <a:solidFill>
                  <a:srgbClr val="0070C0"/>
                </a:solidFill>
                <a:latin typeface="Arial"/>
              </a:rPr>
              <a:t>Bleu #23</a:t>
            </a:r>
          </a:p>
          <a:p>
            <a:pPr defTabSz="457200"/>
            <a:endParaRPr lang="en-US" b="1" dirty="0">
              <a:solidFill>
                <a:srgbClr val="6F2C91"/>
              </a:solidFill>
              <a:latin typeface="Arial"/>
            </a:endParaRPr>
          </a:p>
          <a:p>
            <a:pPr defTabSz="457200"/>
            <a:r>
              <a:rPr lang="en-US" dirty="0">
                <a:solidFill>
                  <a:srgbClr val="6F2C91"/>
                </a:solidFill>
                <a:latin typeface="Arial"/>
              </a:rPr>
              <a:t>	</a:t>
            </a:r>
            <a:endParaRPr lang="nl-NL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B8675BA1-BC69-4397-8999-CF439D7D94FF}"/>
              </a:ext>
            </a:extLst>
          </p:cNvPr>
          <p:cNvSpPr/>
          <p:nvPr/>
        </p:nvSpPr>
        <p:spPr>
          <a:xfrm>
            <a:off x="4366855" y="3033463"/>
            <a:ext cx="60304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dirty="0">
                <a:solidFill>
                  <a:prstClr val="black"/>
                </a:solidFill>
                <a:latin typeface="Arial"/>
              </a:rPr>
              <a:t>Hexadecimaal 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nl-NL" dirty="0">
                <a:solidFill>
                  <a:prstClr val="black"/>
                </a:solidFill>
                <a:latin typeface="Arial"/>
              </a:rPr>
              <a:t> 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decimal</a:t>
            </a:r>
            <a:r>
              <a:rPr lang="nl-NL" dirty="0">
                <a:solidFill>
                  <a:prstClr val="black"/>
                </a:solidFill>
                <a:latin typeface="Arial"/>
              </a:rPr>
              <a:t>:</a:t>
            </a:r>
          </a:p>
          <a:p>
            <a:pPr lvl="1"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HEX  0, 1, 2, 3, 4, 5, 6, 7, 8, 9,  A,  B,   C,   D,  E,  </a:t>
            </a:r>
            <a:r>
              <a:rPr lang="nl-NL" dirty="0">
                <a:solidFill>
                  <a:srgbClr val="FF0000"/>
                </a:solidFill>
                <a:latin typeface="Arial"/>
              </a:rPr>
              <a:t>F</a:t>
            </a:r>
          </a:p>
          <a:p>
            <a:pPr lvl="1"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DEC  0, 1, 2, 3, 4, 5, 6, 7, 8, 9, 10, 11, 12, 13, 14, </a:t>
            </a:r>
            <a:r>
              <a:rPr lang="nl-NL" dirty="0">
                <a:solidFill>
                  <a:srgbClr val="FF0000"/>
                </a:solidFill>
                <a:latin typeface="Arial"/>
              </a:rPr>
              <a:t>15</a:t>
            </a:r>
          </a:p>
          <a:p>
            <a:pPr lvl="1"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	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  <a:latin typeface="Arial"/>
              </a:rPr>
              <a:t>Hexadecimal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#0A =&gt; 10 (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  <a:latin typeface="Arial"/>
              </a:rPr>
              <a:t>decimal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)</a:t>
            </a:r>
          </a:p>
          <a:p>
            <a:pPr lvl="1" defTabSz="457200"/>
            <a:r>
              <a:rPr lang="nl-NL" dirty="0">
                <a:solidFill>
                  <a:prstClr val="black"/>
                </a:solidFill>
                <a:latin typeface="Arial"/>
              </a:rPr>
              <a:t> 	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Hexadecimal</a:t>
            </a:r>
            <a:r>
              <a:rPr lang="nl-NL" dirty="0">
                <a:solidFill>
                  <a:prstClr val="black"/>
                </a:solidFill>
                <a:latin typeface="Arial"/>
              </a:rPr>
              <a:t> #0F =&gt; </a:t>
            </a:r>
            <a:r>
              <a:rPr lang="nl-NL" dirty="0">
                <a:solidFill>
                  <a:srgbClr val="E3027F"/>
                </a:solidFill>
                <a:latin typeface="Arial"/>
              </a:rPr>
              <a:t>15 (</a:t>
            </a:r>
            <a:r>
              <a:rPr lang="nl-NL" dirty="0" err="1">
                <a:solidFill>
                  <a:srgbClr val="E3027F"/>
                </a:solidFill>
                <a:latin typeface="Arial"/>
              </a:rPr>
              <a:t>decimal</a:t>
            </a:r>
            <a:r>
              <a:rPr lang="nl-NL" dirty="0">
                <a:solidFill>
                  <a:srgbClr val="E3027F"/>
                </a:solidFill>
                <a:latin typeface="Arial"/>
              </a:rPr>
              <a:t>)</a:t>
            </a:r>
          </a:p>
          <a:p>
            <a:pPr lvl="1" defTabSz="457200"/>
            <a:r>
              <a:rPr lang="nl-NL" dirty="0">
                <a:solidFill>
                  <a:prstClr val="black"/>
                </a:solidFill>
                <a:latin typeface="Arial"/>
              </a:rPr>
              <a:t> </a:t>
            </a:r>
            <a:r>
              <a:rPr lang="nl-NL" dirty="0">
                <a:solidFill>
                  <a:schemeClr val="bg1"/>
                </a:solidFill>
                <a:latin typeface="Arial"/>
              </a:rPr>
              <a:t>	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Hexadecimal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 #23 =&gt; 35 (</a:t>
            </a:r>
            <a:r>
              <a:rPr lang="nl-NL" dirty="0" err="1">
                <a:solidFill>
                  <a:schemeClr val="bg1"/>
                </a:solidFill>
                <a:latin typeface="Arial"/>
              </a:rPr>
              <a:t>decimal</a:t>
            </a:r>
            <a:r>
              <a:rPr lang="nl-NL" dirty="0">
                <a:solidFill>
                  <a:schemeClr val="bg1"/>
                </a:solidFill>
                <a:latin typeface="Arial"/>
              </a:rPr>
              <a:t> -&gt; 2*16 + 3)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7E4E32D-B696-4896-A710-28C0E8693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80" y="3397374"/>
            <a:ext cx="306085" cy="30608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0FA362BD-216D-4F21-9DD1-5F551CFCEBBA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29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7CBA4653-6F22-4E55-942C-F870EB396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5B9CA96-6322-4A93-B8F6-252638DAB3D7}"/>
              </a:ext>
            </a:extLst>
          </p:cNvPr>
          <p:cNvSpPr txBox="1">
            <a:spLocks/>
          </p:cNvSpPr>
          <p:nvPr/>
        </p:nvSpPr>
        <p:spPr>
          <a:xfrm>
            <a:off x="5634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5 min</a:t>
            </a:r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A5F2E534-D802-4453-A8EA-6DFC6F9AC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89330"/>
              </p:ext>
            </p:extLst>
          </p:nvPr>
        </p:nvGraphicFramePr>
        <p:xfrm>
          <a:off x="1929061" y="2141838"/>
          <a:ext cx="9113097" cy="29260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33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CSS 3?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Wrong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en-GB" noProof="0"/>
                        <a:t>I.      360px &lt;34em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en-GB" noProof="0" dirty="0"/>
                        <a:t>II.     selector</a:t>
                      </a:r>
                      <a:endParaRPr lang="en-GB" baseline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en-GB" noProof="0"/>
                        <a:t>III.    tomato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en-GB" noProof="0" dirty="0"/>
                        <a:t>IV.    </a:t>
                      </a:r>
                      <a:r>
                        <a:rPr lang="en-GB" noProof="0" dirty="0" err="1"/>
                        <a:t>color</a:t>
                      </a:r>
                      <a:r>
                        <a:rPr lang="en-GB" noProof="0" dirty="0"/>
                        <a:t>: #FF00HH; </a:t>
                      </a:r>
                      <a:endParaRPr lang="en-GB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en-GB" noProof="0" dirty="0"/>
                        <a:t>V.</a:t>
                      </a:r>
                      <a:r>
                        <a:rPr lang="en-GB" baseline="0" noProof="0" dirty="0"/>
                        <a:t>     &lt;!– font size is 16 px --&gt; </a:t>
                      </a:r>
                      <a:endParaRPr lang="en-GB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en-GB" noProof="0" dirty="0"/>
                        <a:t>VI.    style=“size:16px;"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en-GB" noProof="0" dirty="0"/>
                        <a:t>VII.</a:t>
                      </a:r>
                      <a:r>
                        <a:rPr lang="en-GB" baseline="0" noProof="0" dirty="0"/>
                        <a:t>   </a:t>
                      </a:r>
                      <a:r>
                        <a:rPr lang="en-GB" sz="1800" kern="1200" noProof="0" dirty="0" err="1">
                          <a:effectLst/>
                        </a:rPr>
                        <a:t>em</a:t>
                      </a:r>
                      <a:endParaRPr lang="en-GB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ijdelijke aanduiding voor dianummer 2">
            <a:extLst>
              <a:ext uri="{FF2B5EF4-FFF2-40B4-BE49-F238E27FC236}">
                <a16:creationId xmlns:a16="http://schemas.microsoft.com/office/drawing/2014/main" id="{31044043-6566-4AD0-ACDE-CF2F7438D65E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C30BFF1-08C7-43D3-B5A1-86665C7C9434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Quiz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38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RGB Colors 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81E6549-0AF5-4C6D-9FC5-DA592386E211}"/>
              </a:ext>
            </a:extLst>
          </p:cNvPr>
          <p:cNvSpPr/>
          <p:nvPr/>
        </p:nvSpPr>
        <p:spPr>
          <a:xfrm>
            <a:off x="1271464" y="4077072"/>
            <a:ext cx="1094522" cy="2880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6AA3EA4-88D3-47EF-B191-417FC698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8" y="3397374"/>
            <a:ext cx="2790476" cy="1114286"/>
          </a:xfrm>
          <a:prstGeom prst="rect">
            <a:avLst/>
          </a:prstGeom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ED599FA9-94B3-4F60-8CDF-4D9779B1DF00}"/>
              </a:ext>
            </a:extLst>
          </p:cNvPr>
          <p:cNvSpPr/>
          <p:nvPr/>
        </p:nvSpPr>
        <p:spPr>
          <a:xfrm>
            <a:off x="4366854" y="2391228"/>
            <a:ext cx="6143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b="1" dirty="0" err="1">
                <a:solidFill>
                  <a:srgbClr val="6F2C91"/>
                </a:solidFill>
                <a:latin typeface="Arial"/>
              </a:rPr>
              <a:t>Color</a:t>
            </a:r>
            <a:r>
              <a:rPr lang="nl-NL" b="1" dirty="0">
                <a:solidFill>
                  <a:srgbClr val="6F2C91"/>
                </a:solidFill>
                <a:latin typeface="Arial"/>
              </a:rPr>
              <a:t>: #0A0F23; -&gt; </a:t>
            </a:r>
            <a:r>
              <a:rPr lang="nl-NL" b="1" dirty="0">
                <a:solidFill>
                  <a:srgbClr val="FF0000"/>
                </a:solidFill>
                <a:latin typeface="Arial"/>
              </a:rPr>
              <a:t>Red #0A, </a:t>
            </a:r>
            <a:r>
              <a:rPr lang="nl-NL" b="1" dirty="0">
                <a:solidFill>
                  <a:srgbClr val="00B050"/>
                </a:solidFill>
                <a:latin typeface="Arial"/>
              </a:rPr>
              <a:t>Green #0F, </a:t>
            </a:r>
            <a:r>
              <a:rPr lang="nl-NL" b="1" dirty="0">
                <a:solidFill>
                  <a:srgbClr val="0070C0"/>
                </a:solidFill>
                <a:latin typeface="Arial"/>
              </a:rPr>
              <a:t>Bleu #23</a:t>
            </a:r>
          </a:p>
          <a:p>
            <a:pPr defTabSz="457200"/>
            <a:endParaRPr lang="en-US" b="1" dirty="0">
              <a:solidFill>
                <a:srgbClr val="6F2C91"/>
              </a:solidFill>
              <a:latin typeface="Arial"/>
            </a:endParaRPr>
          </a:p>
          <a:p>
            <a:pPr defTabSz="457200"/>
            <a:r>
              <a:rPr lang="en-US" dirty="0">
                <a:solidFill>
                  <a:srgbClr val="6F2C91"/>
                </a:solidFill>
                <a:latin typeface="Arial"/>
              </a:rPr>
              <a:t>	</a:t>
            </a:r>
            <a:endParaRPr lang="nl-NL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B8675BA1-BC69-4397-8999-CF439D7D94FF}"/>
              </a:ext>
            </a:extLst>
          </p:cNvPr>
          <p:cNvSpPr/>
          <p:nvPr/>
        </p:nvSpPr>
        <p:spPr>
          <a:xfrm>
            <a:off x="4366855" y="3033463"/>
            <a:ext cx="60304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dirty="0">
                <a:solidFill>
                  <a:prstClr val="black"/>
                </a:solidFill>
                <a:latin typeface="Arial"/>
              </a:rPr>
              <a:t>Hexadecimaal 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to</a:t>
            </a:r>
            <a:r>
              <a:rPr lang="nl-NL" dirty="0">
                <a:solidFill>
                  <a:prstClr val="black"/>
                </a:solidFill>
                <a:latin typeface="Arial"/>
              </a:rPr>
              <a:t> 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decimal</a:t>
            </a:r>
            <a:r>
              <a:rPr lang="nl-NL" dirty="0">
                <a:solidFill>
                  <a:prstClr val="black"/>
                </a:solidFill>
                <a:latin typeface="Arial"/>
              </a:rPr>
              <a:t>:</a:t>
            </a:r>
          </a:p>
          <a:p>
            <a:pPr lvl="1"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HEX  0, 1, 2, 3, 4, 5, 6, 7, 8, 9,  A,  B,   C,   D,  E,  F</a:t>
            </a:r>
          </a:p>
          <a:p>
            <a:pPr lvl="1"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DEC  0, 1, 2, 3, 4, 5, 6, 7, 8, 9, 10, 11, 12, 13, 14, 15</a:t>
            </a:r>
          </a:p>
          <a:p>
            <a:pPr lvl="1"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	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  <a:latin typeface="Arial"/>
              </a:rPr>
              <a:t>Hexadecimal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#0A =&gt; 10 (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  <a:latin typeface="Arial"/>
              </a:rPr>
              <a:t>decimal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)</a:t>
            </a:r>
          </a:p>
          <a:p>
            <a:pPr lvl="1"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	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  <a:latin typeface="Arial"/>
              </a:rPr>
              <a:t>Hexadecimal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#0F =&gt; 15 (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  <a:latin typeface="Arial"/>
              </a:rPr>
              <a:t>decimal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)</a:t>
            </a:r>
          </a:p>
          <a:p>
            <a:pPr lvl="1" defTabSz="457200"/>
            <a:r>
              <a:rPr lang="nl-NL" dirty="0">
                <a:solidFill>
                  <a:prstClr val="black"/>
                </a:solidFill>
                <a:latin typeface="Arial"/>
              </a:rPr>
              <a:t> 	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Hexadecimal</a:t>
            </a:r>
            <a:r>
              <a:rPr lang="nl-NL" dirty="0">
                <a:solidFill>
                  <a:prstClr val="black"/>
                </a:solidFill>
                <a:latin typeface="Arial"/>
              </a:rPr>
              <a:t> #23 =&gt; </a:t>
            </a:r>
            <a:r>
              <a:rPr lang="nl-NL" dirty="0">
                <a:solidFill>
                  <a:srgbClr val="E3027F"/>
                </a:solidFill>
                <a:latin typeface="Arial"/>
              </a:rPr>
              <a:t>35 (</a:t>
            </a:r>
            <a:r>
              <a:rPr lang="nl-NL" dirty="0" err="1">
                <a:solidFill>
                  <a:srgbClr val="E3027F"/>
                </a:solidFill>
                <a:latin typeface="Arial"/>
              </a:rPr>
              <a:t>decimal</a:t>
            </a:r>
            <a:r>
              <a:rPr lang="nl-NL" dirty="0">
                <a:solidFill>
                  <a:srgbClr val="E3027F"/>
                </a:solidFill>
                <a:latin typeface="Arial"/>
              </a:rPr>
              <a:t>)</a:t>
            </a:r>
            <a:endParaRPr lang="nl-NL" dirty="0">
              <a:latin typeface="Arial"/>
            </a:endParaRPr>
          </a:p>
          <a:p>
            <a:pPr lvl="1" defTabSz="457200"/>
            <a:endParaRPr lang="nl-NL" dirty="0">
              <a:latin typeface="Arial"/>
            </a:endParaRPr>
          </a:p>
          <a:p>
            <a:pPr lvl="1" defTabSz="457200"/>
            <a:r>
              <a:rPr lang="nl-NL" dirty="0">
                <a:latin typeface="Arial"/>
              </a:rPr>
              <a:t>		</a:t>
            </a:r>
          </a:p>
          <a:p>
            <a:pPr lvl="1" defTabSz="457200"/>
            <a:endParaRPr lang="nl-NL" dirty="0">
              <a:solidFill>
                <a:srgbClr val="E3027F"/>
              </a:solidFill>
              <a:latin typeface="Arial"/>
            </a:endParaRPr>
          </a:p>
          <a:p>
            <a:pPr lvl="1" defTabSz="457200"/>
            <a:endParaRPr lang="nl-NL" dirty="0">
              <a:solidFill>
                <a:srgbClr val="E3027F"/>
              </a:solidFill>
              <a:latin typeface="Arial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E72352A-E364-4BCF-ADD5-D66CD3D01AC3}"/>
              </a:ext>
            </a:extLst>
          </p:cNvPr>
          <p:cNvSpPr/>
          <p:nvPr/>
        </p:nvSpPr>
        <p:spPr>
          <a:xfrm>
            <a:off x="5401032" y="5337691"/>
            <a:ext cx="3760917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1" defTabSz="457200"/>
            <a:r>
              <a:rPr lang="nl-NL" dirty="0">
                <a:latin typeface="Arial"/>
              </a:rPr>
              <a:t>2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3</a:t>
            </a:r>
            <a:r>
              <a:rPr lang="nl-NL" dirty="0">
                <a:latin typeface="Arial"/>
              </a:rPr>
              <a:t> * (2^4) = 2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3</a:t>
            </a:r>
            <a:r>
              <a:rPr lang="nl-NL" dirty="0">
                <a:latin typeface="Arial"/>
              </a:rPr>
              <a:t> * (16) = 32  </a:t>
            </a:r>
          </a:p>
          <a:p>
            <a:pPr lvl="1" defTabSz="457200"/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2</a:t>
            </a:r>
            <a:r>
              <a:rPr lang="nl-NL" dirty="0">
                <a:latin typeface="Arial"/>
              </a:rPr>
              <a:t>3 * (2^0) = 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  <a:latin typeface="Arial"/>
              </a:rPr>
              <a:t>2</a:t>
            </a:r>
            <a:r>
              <a:rPr lang="nl-NL" dirty="0">
                <a:latin typeface="Arial"/>
              </a:rPr>
              <a:t>3 * (1)   =  3 </a:t>
            </a:r>
          </a:p>
          <a:p>
            <a:pPr lvl="1" defTabSz="457200"/>
            <a:r>
              <a:rPr lang="nl-NL" dirty="0">
                <a:latin typeface="Arial"/>
              </a:rPr>
              <a:t>                                  ------- +</a:t>
            </a:r>
          </a:p>
          <a:p>
            <a:pPr lvl="1" defTabSz="457200"/>
            <a:r>
              <a:rPr lang="nl-NL" dirty="0">
                <a:latin typeface="Arial"/>
              </a:rPr>
              <a:t>			                 35</a:t>
            </a:r>
            <a:endParaRPr lang="nl-NL" dirty="0">
              <a:solidFill>
                <a:srgbClr val="E3027F"/>
              </a:solidFill>
              <a:latin typeface="Arial"/>
            </a:endParaRPr>
          </a:p>
        </p:txBody>
      </p:sp>
      <p:sp>
        <p:nvSpPr>
          <p:cNvPr id="7" name="Pijl: omlaag 6">
            <a:extLst>
              <a:ext uri="{FF2B5EF4-FFF2-40B4-BE49-F238E27FC236}">
                <a16:creationId xmlns:a16="http://schemas.microsoft.com/office/drawing/2014/main" id="{51E05BE7-4B97-4495-AB76-65790C8FCFF1}"/>
              </a:ext>
            </a:extLst>
          </p:cNvPr>
          <p:cNvSpPr/>
          <p:nvPr/>
        </p:nvSpPr>
        <p:spPr>
          <a:xfrm>
            <a:off x="6789683" y="4862025"/>
            <a:ext cx="578069" cy="309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9FA6FE-1D67-41B8-9B76-24DAFDDB6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80" y="3397374"/>
            <a:ext cx="306085" cy="306085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8223F5-57AF-4FFA-9F7D-EE6CD22A46C0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96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Syntax error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Syntax vs Logic error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928D146-E0B7-4E4E-B1E4-563CF912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983" y="1198201"/>
            <a:ext cx="6628571" cy="5428571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3E3A25A2-14DF-406A-8FEB-455A7ED434B0}"/>
              </a:ext>
            </a:extLst>
          </p:cNvPr>
          <p:cNvSpPr/>
          <p:nvPr/>
        </p:nvSpPr>
        <p:spPr>
          <a:xfrm>
            <a:off x="5146601" y="5659787"/>
            <a:ext cx="1341320" cy="676225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0C0BC47-C8B5-4339-BA2F-BF153C662019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58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Logic error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Syntax vs Logic error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3AFFF99-21ED-4C65-AC83-BF4EE5023D60}"/>
              </a:ext>
            </a:extLst>
          </p:cNvPr>
          <p:cNvSpPr/>
          <p:nvPr/>
        </p:nvSpPr>
        <p:spPr>
          <a:xfrm>
            <a:off x="4097046" y="2636912"/>
            <a:ext cx="3892308" cy="3459829"/>
          </a:xfrm>
          <a:prstGeom prst="rect">
            <a:avLst/>
          </a:prstGeom>
          <a:solidFill>
            <a:srgbClr val="B02A3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951A04E8-D5EC-48DE-B846-A6A28455CA20}"/>
              </a:ext>
            </a:extLst>
          </p:cNvPr>
          <p:cNvSpPr/>
          <p:nvPr/>
        </p:nvSpPr>
        <p:spPr>
          <a:xfrm>
            <a:off x="4226295" y="3691804"/>
            <a:ext cx="36415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nl-NL" sz="3600" dirty="0">
                <a:solidFill>
                  <a:prstClr val="white"/>
                </a:solidFill>
                <a:latin typeface="Arial"/>
              </a:rPr>
              <a:t>BLUE </a:t>
            </a:r>
          </a:p>
          <a:p>
            <a:pPr algn="ctr" defTabSz="457200"/>
            <a:r>
              <a:rPr lang="nl-NL" sz="3600" dirty="0">
                <a:solidFill>
                  <a:prstClr val="white"/>
                </a:solidFill>
                <a:latin typeface="Arial"/>
              </a:rPr>
              <a:t>SQUARE</a:t>
            </a:r>
            <a:endParaRPr lang="en-GB" sz="360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8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Scalable images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5D25F25-798F-44AD-92EA-7CD8320A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88" y="1871337"/>
            <a:ext cx="4877223" cy="31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06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Photoshop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EBFA892-C12C-48F4-AA75-A6F8F4721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09" y="1536350"/>
            <a:ext cx="2014021" cy="6042062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646871DE-878C-48E1-9E24-570F5DAFB35F}"/>
              </a:ext>
            </a:extLst>
          </p:cNvPr>
          <p:cNvSpPr/>
          <p:nvPr/>
        </p:nvSpPr>
        <p:spPr>
          <a:xfrm>
            <a:off x="4977236" y="6303354"/>
            <a:ext cx="2237527" cy="337364"/>
          </a:xfrm>
          <a:prstGeom prst="ellipse">
            <a:avLst/>
          </a:prstGeom>
          <a:noFill/>
          <a:ln w="25400" cap="flat" cmpd="sng" algn="ctr">
            <a:solidFill>
              <a:srgbClr val="F78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AFB5D013-443D-478F-8572-B73B7045BCA8}"/>
              </a:ext>
            </a:extLst>
          </p:cNvPr>
          <p:cNvSpPr/>
          <p:nvPr/>
        </p:nvSpPr>
        <p:spPr>
          <a:xfrm>
            <a:off x="4855076" y="5383630"/>
            <a:ext cx="662656" cy="514230"/>
          </a:xfrm>
          <a:prstGeom prst="ellipse">
            <a:avLst/>
          </a:prstGeom>
          <a:noFill/>
          <a:ln w="25400" cap="flat" cmpd="sng" algn="ctr">
            <a:solidFill>
              <a:srgbClr val="F78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20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Photoshop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89336B8-2191-49EA-AE5B-1E0B62569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2570863"/>
            <a:ext cx="4322332" cy="3047162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F03061F0-CA9F-49CF-B132-DFE2F1F63599}"/>
              </a:ext>
            </a:extLst>
          </p:cNvPr>
          <p:cNvSpPr/>
          <p:nvPr/>
        </p:nvSpPr>
        <p:spPr>
          <a:xfrm>
            <a:off x="5083792" y="4310577"/>
            <a:ext cx="833531" cy="786940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1864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7346D58C-F289-41CE-B623-4C0846DB6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38" y="1923393"/>
            <a:ext cx="11628016" cy="647494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Photoshop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31A4AD0-56FF-4EC3-9225-23DD76D75E2A}"/>
              </a:ext>
            </a:extLst>
          </p:cNvPr>
          <p:cNvSpPr/>
          <p:nvPr/>
        </p:nvSpPr>
        <p:spPr>
          <a:xfrm>
            <a:off x="9844426" y="3511791"/>
            <a:ext cx="1584176" cy="41872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901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2F6686B-4580-476A-B07A-88FBD0A3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50" y="1532967"/>
            <a:ext cx="8002099" cy="53250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Photoshop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31A4AD0-56FF-4EC3-9225-23DD76D75E2A}"/>
              </a:ext>
            </a:extLst>
          </p:cNvPr>
          <p:cNvSpPr/>
          <p:nvPr/>
        </p:nvSpPr>
        <p:spPr>
          <a:xfrm>
            <a:off x="8183791" y="1890305"/>
            <a:ext cx="1584176" cy="41872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8294D3DE-444B-4365-84E7-F7B946A48873}"/>
              </a:ext>
            </a:extLst>
          </p:cNvPr>
          <p:cNvSpPr/>
          <p:nvPr/>
        </p:nvSpPr>
        <p:spPr>
          <a:xfrm>
            <a:off x="8898197" y="6439279"/>
            <a:ext cx="1584176" cy="41872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320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A192C4B-7B73-4BB0-9294-100567BF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80" y="1884606"/>
            <a:ext cx="5209524" cy="214285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551EB58-1C08-4E78-8EA1-E7A0BCEE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604" y="1884606"/>
            <a:ext cx="3832207" cy="39276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A1DE9BD9-6C5D-4A6B-9C3B-911F68E5DEE9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39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Code your own vector graphics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D3A7244-475A-4723-AC15-BCA3806E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953873"/>
            <a:ext cx="8457143" cy="4190476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C6C54D8-8DA9-4C2D-96D0-0602C2D31B27}"/>
              </a:ext>
            </a:extLst>
          </p:cNvPr>
          <p:cNvSpPr/>
          <p:nvPr/>
        </p:nvSpPr>
        <p:spPr>
          <a:xfrm>
            <a:off x="1366345" y="3429000"/>
            <a:ext cx="3016469" cy="212046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D6EEE20-001E-44EF-9023-9F2D3C664DEB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svg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7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62ADFA6-94CE-4003-BF1E-0F7D44881D0B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89D6354-0FB9-43E8-BC8C-CB4BECC2308E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Questions about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Webmarkup</a:t>
            </a:r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 expectation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2B12CB1-99AD-42C1-B30F-5FAE314BBCB7}"/>
              </a:ext>
            </a:extLst>
          </p:cNvPr>
          <p:cNvSpPr/>
          <p:nvPr/>
        </p:nvSpPr>
        <p:spPr>
          <a:xfrm>
            <a:off x="1450427" y="1185136"/>
            <a:ext cx="840827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Different questions about the student expectations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1"/>
                </a:solidFill>
              </a:rPr>
              <a:t>Advice:</a:t>
            </a:r>
          </a:p>
          <a:p>
            <a:r>
              <a:rPr lang="en-US" sz="2400" dirty="0" err="1"/>
              <a:t>Webmarkup</a:t>
            </a:r>
            <a:r>
              <a:rPr lang="en-US" sz="2400" dirty="0"/>
              <a:t> is a 3 EC lecture (84 hours study load)</a:t>
            </a:r>
          </a:p>
          <a:p>
            <a:r>
              <a:rPr lang="en-US" sz="2400" dirty="0"/>
              <a:t>7 Lectures from 135 min approximately 16 Hours</a:t>
            </a:r>
          </a:p>
          <a:p>
            <a:r>
              <a:rPr lang="en-US" sz="2400" dirty="0"/>
              <a:t>Self-study = 84 – 16 = 68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 yourself : </a:t>
            </a:r>
            <a:r>
              <a:rPr lang="en-US" sz="2400" b="1" dirty="0"/>
              <a:t>6 hours a week.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Doing homework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Doing research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Installing and testing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Tryout different scenario’s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Being pro active!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End assignment :  4 days x 8 hours =  32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2" descr="Midsection of Woman With Text">
            <a:extLst>
              <a:ext uri="{FF2B5EF4-FFF2-40B4-BE49-F238E27FC236}">
                <a16:creationId xmlns:a16="http://schemas.microsoft.com/office/drawing/2014/main" id="{804BB902-8B0F-4AED-AB71-3797EC110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82" y="1082565"/>
            <a:ext cx="2983763" cy="19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976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Code your own vector graphics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D3A7244-475A-4723-AC15-BCA3806E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953873"/>
            <a:ext cx="8457143" cy="419047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B8775CA-E2BE-4C51-91CF-601C4E137980}"/>
              </a:ext>
            </a:extLst>
          </p:cNvPr>
          <p:cNvSpPr txBox="1"/>
          <p:nvPr/>
        </p:nvSpPr>
        <p:spPr>
          <a:xfrm>
            <a:off x="7350254" y="1104241"/>
            <a:ext cx="4337249" cy="3693319"/>
          </a:xfrm>
          <a:prstGeom prst="rect">
            <a:avLst/>
          </a:prstGeom>
          <a:noFill/>
          <a:ln w="28575">
            <a:solidFill>
              <a:srgbClr val="F78C1E"/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GB" dirty="0">
                <a:solidFill>
                  <a:srgbClr val="0029F6"/>
                </a:solidFill>
                <a:latin typeface="Arial"/>
              </a:rPr>
              <a:t>circle:</a:t>
            </a:r>
          </a:p>
          <a:p>
            <a:pPr defTabSz="457200"/>
            <a:r>
              <a:rPr lang="en-GB" dirty="0">
                <a:solidFill>
                  <a:prstClr val="black"/>
                </a:solidFill>
                <a:latin typeface="Arial"/>
              </a:rPr>
              <a:t>  definition for a circle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cx and cy : 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define x and y coordination’s 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at the centre point.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r :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radius from the circle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stroke: 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circle line colour #FEF.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stroke-width: 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line width from the circle.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fill :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fills the circle with colour #F0F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1772DAE-72D6-486C-B713-ACFF367F3AA2}"/>
              </a:ext>
            </a:extLst>
          </p:cNvPr>
          <p:cNvSpPr/>
          <p:nvPr/>
        </p:nvSpPr>
        <p:spPr>
          <a:xfrm>
            <a:off x="1650124" y="3773214"/>
            <a:ext cx="2732690" cy="149246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C647F68-9433-4FC4-81D8-B3BAC89EDDC1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svg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66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Code your own vector graphics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D3A7244-475A-4723-AC15-BCA3806E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953873"/>
            <a:ext cx="8457143" cy="419047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B8775CA-E2BE-4C51-91CF-601C4E137980}"/>
              </a:ext>
            </a:extLst>
          </p:cNvPr>
          <p:cNvSpPr txBox="1"/>
          <p:nvPr/>
        </p:nvSpPr>
        <p:spPr>
          <a:xfrm>
            <a:off x="7350254" y="1104241"/>
            <a:ext cx="4337249" cy="3693319"/>
          </a:xfrm>
          <a:prstGeom prst="rect">
            <a:avLst/>
          </a:prstGeom>
          <a:noFill/>
          <a:ln w="28575">
            <a:solidFill>
              <a:srgbClr val="F78C1E"/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circle: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definition for a circle</a:t>
            </a:r>
          </a:p>
          <a:p>
            <a:pPr defTabSz="457200"/>
            <a:r>
              <a:rPr lang="en-GB" dirty="0">
                <a:solidFill>
                  <a:srgbClr val="0029F6"/>
                </a:solidFill>
                <a:latin typeface="Arial"/>
              </a:rPr>
              <a:t>cx and cy : </a:t>
            </a:r>
          </a:p>
          <a:p>
            <a:pPr defTabSz="457200"/>
            <a:r>
              <a:rPr lang="en-GB" dirty="0">
                <a:solidFill>
                  <a:prstClr val="black"/>
                </a:solidFill>
                <a:latin typeface="Arial"/>
              </a:rPr>
              <a:t>  define x and y coordination’s </a:t>
            </a:r>
          </a:p>
          <a:p>
            <a:pPr defTabSz="457200"/>
            <a:r>
              <a:rPr lang="en-GB" dirty="0">
                <a:solidFill>
                  <a:prstClr val="black"/>
                </a:solidFill>
                <a:latin typeface="Arial"/>
              </a:rPr>
              <a:t>  at the centre point.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r :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radius from the circle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stroke: 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circle line colour #FEF.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stroke-width: 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line width from the circle.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fill :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fills the circle with colour #F0F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399A551-15BF-417D-A486-2C36283F1905}"/>
              </a:ext>
            </a:extLst>
          </p:cNvPr>
          <p:cNvSpPr/>
          <p:nvPr/>
        </p:nvSpPr>
        <p:spPr>
          <a:xfrm>
            <a:off x="1650124" y="4267200"/>
            <a:ext cx="2732690" cy="99848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FDDE8A9-3206-48AA-AA79-81EB448C05EB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svg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013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Code your own vector graphics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D3A7244-475A-4723-AC15-BCA3806E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953873"/>
            <a:ext cx="8457143" cy="419047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B8775CA-E2BE-4C51-91CF-601C4E137980}"/>
              </a:ext>
            </a:extLst>
          </p:cNvPr>
          <p:cNvSpPr txBox="1"/>
          <p:nvPr/>
        </p:nvSpPr>
        <p:spPr>
          <a:xfrm>
            <a:off x="7350254" y="1104241"/>
            <a:ext cx="4337249" cy="3693319"/>
          </a:xfrm>
          <a:prstGeom prst="rect">
            <a:avLst/>
          </a:prstGeom>
          <a:noFill/>
          <a:ln w="28575">
            <a:solidFill>
              <a:srgbClr val="F78C1E"/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circle: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definition for a circle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cx and cy : 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define x and y coordination’s 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at the centre point.</a:t>
            </a:r>
          </a:p>
          <a:p>
            <a:pPr defTabSz="457200"/>
            <a:r>
              <a:rPr lang="en-GB" dirty="0">
                <a:solidFill>
                  <a:srgbClr val="0029F6"/>
                </a:solidFill>
                <a:latin typeface="Arial"/>
              </a:rPr>
              <a:t>r :</a:t>
            </a:r>
          </a:p>
          <a:p>
            <a:pPr defTabSz="457200"/>
            <a:r>
              <a:rPr lang="en-GB" dirty="0">
                <a:solidFill>
                  <a:prstClr val="black"/>
                </a:solidFill>
                <a:latin typeface="Arial"/>
              </a:rPr>
              <a:t>  radius from the circle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stroke: 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circle line colour #FEF.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stroke-width: 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line width from the circle.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fill :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fills the circle with colour #F0F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A2B3047-A1A4-4975-8775-77347974A8D2}"/>
              </a:ext>
            </a:extLst>
          </p:cNvPr>
          <p:cNvSpPr/>
          <p:nvPr/>
        </p:nvSpPr>
        <p:spPr>
          <a:xfrm>
            <a:off x="1650124" y="4519448"/>
            <a:ext cx="2732690" cy="746235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AFF1999-B3BE-4DDE-851C-C7097A4EE933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svg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73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Code your own vector graphics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D3A7244-475A-4723-AC15-BCA3806E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953873"/>
            <a:ext cx="8457143" cy="419047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B8775CA-E2BE-4C51-91CF-601C4E137980}"/>
              </a:ext>
            </a:extLst>
          </p:cNvPr>
          <p:cNvSpPr txBox="1"/>
          <p:nvPr/>
        </p:nvSpPr>
        <p:spPr>
          <a:xfrm>
            <a:off x="7350254" y="1104241"/>
            <a:ext cx="4337249" cy="3693319"/>
          </a:xfrm>
          <a:prstGeom prst="rect">
            <a:avLst/>
          </a:prstGeom>
          <a:noFill/>
          <a:ln w="28575">
            <a:solidFill>
              <a:srgbClr val="F78C1E"/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circle: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definition for a circle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cx and cy : 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define x and y coordination’s 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at the centre point.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r :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radius from the circle</a:t>
            </a:r>
          </a:p>
          <a:p>
            <a:pPr defTabSz="457200"/>
            <a:r>
              <a:rPr lang="en-GB" dirty="0">
                <a:solidFill>
                  <a:srgbClr val="0029F6"/>
                </a:solidFill>
                <a:latin typeface="Arial"/>
              </a:rPr>
              <a:t>stroke: </a:t>
            </a:r>
          </a:p>
          <a:p>
            <a:pPr defTabSz="457200"/>
            <a:r>
              <a:rPr lang="en-GB" dirty="0">
                <a:solidFill>
                  <a:prstClr val="black"/>
                </a:solidFill>
                <a:latin typeface="Arial"/>
              </a:rPr>
              <a:t>  circle line colour #FEF.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stroke-width: 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line width from the circle.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fill :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fills the circle with colour #F0F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E5991CF-4699-44CD-B553-39D3C2D17218}"/>
              </a:ext>
            </a:extLst>
          </p:cNvPr>
          <p:cNvSpPr/>
          <p:nvPr/>
        </p:nvSpPr>
        <p:spPr>
          <a:xfrm>
            <a:off x="1650124" y="4797560"/>
            <a:ext cx="2732690" cy="468123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2D0AD3E-C335-4998-8BA8-1791FDA53B42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svg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02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Code your own vector graphics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D3A7244-475A-4723-AC15-BCA3806E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953873"/>
            <a:ext cx="8457143" cy="419047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B8775CA-E2BE-4C51-91CF-601C4E137980}"/>
              </a:ext>
            </a:extLst>
          </p:cNvPr>
          <p:cNvSpPr txBox="1"/>
          <p:nvPr/>
        </p:nvSpPr>
        <p:spPr>
          <a:xfrm>
            <a:off x="7350254" y="1104241"/>
            <a:ext cx="4337249" cy="3693319"/>
          </a:xfrm>
          <a:prstGeom prst="rect">
            <a:avLst/>
          </a:prstGeom>
          <a:noFill/>
          <a:ln w="28575">
            <a:solidFill>
              <a:srgbClr val="F78C1E"/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circle: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definition for a circle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cx and cy : 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define x and y coordination’s 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at the centre point.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r :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radius from the circle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stroke: 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circle line colour #FEF.</a:t>
            </a:r>
          </a:p>
          <a:p>
            <a:pPr defTabSz="457200"/>
            <a:r>
              <a:rPr lang="en-GB" dirty="0">
                <a:solidFill>
                  <a:srgbClr val="0029F6"/>
                </a:solidFill>
                <a:latin typeface="Arial"/>
              </a:rPr>
              <a:t>stroke-width: </a:t>
            </a:r>
          </a:p>
          <a:p>
            <a:pPr defTabSz="457200"/>
            <a:r>
              <a:rPr lang="en-GB" dirty="0">
                <a:solidFill>
                  <a:prstClr val="black"/>
                </a:solidFill>
                <a:latin typeface="Arial"/>
              </a:rPr>
              <a:t>  line width from the circle.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fill :</a:t>
            </a:r>
          </a:p>
          <a:p>
            <a:pPr defTabSz="457200"/>
            <a:r>
              <a:rPr lang="en-GB" dirty="0">
                <a:solidFill>
                  <a:schemeClr val="bg1"/>
                </a:solidFill>
                <a:latin typeface="Arial"/>
              </a:rPr>
              <a:t>  fills the circle with colour #F0F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D370289-39E3-465B-997A-53E2DB17E5D4}"/>
              </a:ext>
            </a:extLst>
          </p:cNvPr>
          <p:cNvSpPr/>
          <p:nvPr/>
        </p:nvSpPr>
        <p:spPr>
          <a:xfrm>
            <a:off x="1650124" y="5044966"/>
            <a:ext cx="2732690" cy="22071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9E19420-C501-4525-86EC-AE0AD72BDD09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svg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72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Code your own vector graphics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D3A7244-475A-4723-AC15-BCA3806E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953873"/>
            <a:ext cx="8457143" cy="419047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B8775CA-E2BE-4C51-91CF-601C4E137980}"/>
              </a:ext>
            </a:extLst>
          </p:cNvPr>
          <p:cNvSpPr txBox="1"/>
          <p:nvPr/>
        </p:nvSpPr>
        <p:spPr>
          <a:xfrm>
            <a:off x="7350254" y="1104241"/>
            <a:ext cx="4337249" cy="3693319"/>
          </a:xfrm>
          <a:prstGeom prst="rect">
            <a:avLst/>
          </a:prstGeom>
          <a:noFill/>
          <a:ln w="28575">
            <a:solidFill>
              <a:srgbClr val="F78C1E"/>
            </a:solidFill>
          </a:ln>
        </p:spPr>
        <p:txBody>
          <a:bodyPr wrap="square" rtlCol="0">
            <a:spAutoFit/>
          </a:bodyPr>
          <a:lstStyle/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circle: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definition for a circle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cx and cy : 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define x and y coordination’s 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at the centre point.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r :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radius from the circle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stroke: 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circle line colour #FEF.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stroke-width: </a:t>
            </a:r>
          </a:p>
          <a:p>
            <a:pPr defTabSz="457200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/>
              </a:rPr>
              <a:t>  line width from the circle.</a:t>
            </a:r>
          </a:p>
          <a:p>
            <a:pPr defTabSz="457200"/>
            <a:r>
              <a:rPr lang="en-GB" dirty="0">
                <a:solidFill>
                  <a:srgbClr val="0029F6"/>
                </a:solidFill>
                <a:latin typeface="Arial"/>
              </a:rPr>
              <a:t>fill :</a:t>
            </a:r>
          </a:p>
          <a:p>
            <a:pPr defTabSz="457200"/>
            <a:r>
              <a:rPr lang="en-GB" dirty="0">
                <a:solidFill>
                  <a:prstClr val="black"/>
                </a:solidFill>
                <a:latin typeface="Arial"/>
              </a:rPr>
              <a:t>  fills the circle with colour #F0F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475B6DA-AE01-41FE-A61A-C39F0ABC589D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svg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858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Code your own vector graphics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vector images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D3A7244-475A-4723-AC15-BCA3806E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953873"/>
            <a:ext cx="8457143" cy="419047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59DA5A9-601F-4746-9517-024A03032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907" y="1284742"/>
            <a:ext cx="4447619" cy="202857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98EA871-91F1-460D-86F3-9359A1037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397" y="3473596"/>
            <a:ext cx="4638095" cy="20190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62C81EE-33BB-4849-AA62-EFC829DB517E}"/>
              </a:ext>
            </a:extLst>
          </p:cNvPr>
          <p:cNvSpPr txBox="1"/>
          <p:nvPr/>
        </p:nvSpPr>
        <p:spPr>
          <a:xfrm>
            <a:off x="9564415" y="173500"/>
            <a:ext cx="262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svg</a:t>
            </a:r>
            <a:r>
              <a:rPr lang="en-US" sz="2800" dirty="0">
                <a:solidFill>
                  <a:srgbClr val="FFC000"/>
                </a:solidFill>
              </a:rPr>
              <a:t>] &amp; [html]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0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CSS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Comments in CSS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9DC600E-4BD6-41F3-97C8-A5F29D60A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71" y="2119476"/>
            <a:ext cx="7342857" cy="261904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EB1FCDF8-DF8F-4B20-A5EE-D5FD88F135CC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45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202241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INTERNAL STYLE SHEET = FORBIDDEN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in HMTL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2" descr="Image result for design forbidden">
            <a:extLst>
              <a:ext uri="{FF2B5EF4-FFF2-40B4-BE49-F238E27FC236}">
                <a16:creationId xmlns:a16="http://schemas.microsoft.com/office/drawing/2014/main" id="{7BBC9BBD-2E85-4D92-AD3F-A3DA1A25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4" y="1699089"/>
            <a:ext cx="3248806" cy="187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41C3977-F77B-4555-8024-EB574FE57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648" y="2306936"/>
            <a:ext cx="6019048" cy="390476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02711AD-4426-4682-AF2E-F0D29567B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3" y="4126732"/>
            <a:ext cx="3248643" cy="155921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63F0729-361E-4770-B60B-254371EDE618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10" name="Picture 2" descr="Image result for fout">
            <a:extLst>
              <a:ext uri="{FF2B5EF4-FFF2-40B4-BE49-F238E27FC236}">
                <a16:creationId xmlns:a16="http://schemas.microsoft.com/office/drawing/2014/main" id="{ABDBC499-52E9-469A-944A-FB13741E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15" y="4353830"/>
            <a:ext cx="1105018" cy="11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406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0980695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INLINE CSS = FORBIDDEN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in HMTL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2" descr="Image result for design forbidden">
            <a:extLst>
              <a:ext uri="{FF2B5EF4-FFF2-40B4-BE49-F238E27FC236}">
                <a16:creationId xmlns:a16="http://schemas.microsoft.com/office/drawing/2014/main" id="{7BBC9BBD-2E85-4D92-AD3F-A3DA1A25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4" y="1699089"/>
            <a:ext cx="3248806" cy="187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466696BA-4CA4-4245-910E-973FEDD7E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112" y="3022854"/>
            <a:ext cx="6333333" cy="230476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D101096-B234-4EDA-BA63-E9768F8FF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3" y="4126732"/>
            <a:ext cx="3248643" cy="155921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FDBB3776-B476-46AB-8F48-069C00007E20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10" name="Picture 2" descr="Image result for fout">
            <a:extLst>
              <a:ext uri="{FF2B5EF4-FFF2-40B4-BE49-F238E27FC236}">
                <a16:creationId xmlns:a16="http://schemas.microsoft.com/office/drawing/2014/main" id="{66CA5134-E49C-41F8-8DAF-241EE4D08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15" y="4353830"/>
            <a:ext cx="1105018" cy="11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48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35 standard resolutions with 7 different ratios</a:t>
            </a:r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Overview design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6" descr="http://star.walagata.com/w/bearcat/750px-Vector_Video_Standards2.svg.png">
            <a:extLst>
              <a:ext uri="{FF2B5EF4-FFF2-40B4-BE49-F238E27FC236}">
                <a16:creationId xmlns:a16="http://schemas.microsoft.com/office/drawing/2014/main" id="{5B408C48-894F-4D0A-B781-733482C1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476" y="1609344"/>
            <a:ext cx="6319047" cy="505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8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– Cascade Style Sheet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78BE63D-8092-498B-85B6-DC99026C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631" y="1194008"/>
            <a:ext cx="5190476" cy="4104762"/>
          </a:xfrm>
          <a:prstGeom prst="rect">
            <a:avLst/>
          </a:prstGeom>
        </p:spPr>
      </p:pic>
      <p:pic>
        <p:nvPicPr>
          <p:cNvPr id="8" name="Picture 2" descr="http://vignette4.wikia.nocookie.net/cloudywithachanceofmeatballs/images/c/cd/Warning_sign.png/revision/latest?cb=20140228025438">
            <a:extLst>
              <a:ext uri="{FF2B5EF4-FFF2-40B4-BE49-F238E27FC236}">
                <a16:creationId xmlns:a16="http://schemas.microsoft.com/office/drawing/2014/main" id="{1C921072-9A96-4BC8-B172-0FEE7F4E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77" y="5667080"/>
            <a:ext cx="1068277" cy="92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3EE7EEE9-5247-4CE3-AA58-D9ABBF1ED951}"/>
              </a:ext>
            </a:extLst>
          </p:cNvPr>
          <p:cNvSpPr/>
          <p:nvPr/>
        </p:nvSpPr>
        <p:spPr>
          <a:xfrm>
            <a:off x="2052559" y="5786394"/>
            <a:ext cx="7377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The “stylesheet” is a general style setup for </a:t>
            </a:r>
          </a:p>
          <a:p>
            <a:r>
              <a:rPr lang="en-GB" sz="2400" dirty="0">
                <a:solidFill>
                  <a:srgbClr val="0070C0"/>
                </a:solidFill>
              </a:rPr>
              <a:t>all HTML pages!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9FCE706-6369-43D0-BF2D-DBED5D7D9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2201859"/>
            <a:ext cx="4849953" cy="2327778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1500247D-D837-4579-B16A-56451592E865}"/>
              </a:ext>
            </a:extLst>
          </p:cNvPr>
          <p:cNvSpPr/>
          <p:nvPr/>
        </p:nvSpPr>
        <p:spPr>
          <a:xfrm>
            <a:off x="6071171" y="2340267"/>
            <a:ext cx="4638874" cy="1601113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5AE0E39C-E4B7-4BA3-B656-A69A480EB495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4B1427F4-59C5-445D-B76C-748CAEA14551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0980695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External .</a:t>
            </a:r>
            <a:r>
              <a:rPr lang="en-GB" sz="3600" dirty="0" err="1">
                <a:solidFill>
                  <a:srgbClr val="0070C0"/>
                </a:solidFill>
                <a:latin typeface="Arial Narrow" panose="020B0606020202030204" pitchFamily="34" charset="0"/>
              </a:rPr>
              <a:t>css</a:t>
            </a:r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 is the only way!  </a:t>
            </a:r>
          </a:p>
        </p:txBody>
      </p:sp>
    </p:spTree>
    <p:extLst>
      <p:ext uri="{BB962C8B-B14F-4D97-AF65-F5344CB8AC3E}">
        <p14:creationId xmlns:p14="http://schemas.microsoft.com/office/powerpoint/2010/main" val="1682032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>
            <a:extLst>
              <a:ext uri="{FF2B5EF4-FFF2-40B4-BE49-F238E27FC236}">
                <a16:creationId xmlns:a16="http://schemas.microsoft.com/office/drawing/2014/main" id="{F7F10B88-B0EA-496D-895C-3ADBE9DD1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2" y="980310"/>
            <a:ext cx="4219903" cy="2813269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9BBC761B-9070-46ED-A1FB-026531C7F6CF}"/>
              </a:ext>
            </a:extLst>
          </p:cNvPr>
          <p:cNvSpPr txBox="1"/>
          <p:nvPr/>
        </p:nvSpPr>
        <p:spPr>
          <a:xfrm rot="20872283">
            <a:off x="1778932" y="1953026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REMEMBER?</a:t>
            </a:r>
            <a:endParaRPr lang="en-GB" sz="2400" dirty="0"/>
          </a:p>
        </p:txBody>
      </p:sp>
      <p:pic>
        <p:nvPicPr>
          <p:cNvPr id="14" name="Picture 2" descr="Image result for moorhuhn">
            <a:extLst>
              <a:ext uri="{FF2B5EF4-FFF2-40B4-BE49-F238E27FC236}">
                <a16:creationId xmlns:a16="http://schemas.microsoft.com/office/drawing/2014/main" id="{B9F861E5-CD04-4B3C-9DD8-1A6D5259E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96" y="4380141"/>
            <a:ext cx="2162786" cy="216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CBD76A2-BF81-4D8C-8511-9826FF535ECB}"/>
              </a:ext>
            </a:extLst>
          </p:cNvPr>
          <p:cNvSpPr/>
          <p:nvPr/>
        </p:nvSpPr>
        <p:spPr>
          <a:xfrm>
            <a:off x="5477522" y="2705325"/>
            <a:ext cx="1109708" cy="509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Bird</a:t>
            </a:r>
            <a:endParaRPr lang="en-GB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0AB48D5-9A53-4369-89BF-4B3C4311A5A1}"/>
              </a:ext>
            </a:extLst>
          </p:cNvPr>
          <p:cNvSpPr/>
          <p:nvPr/>
        </p:nvSpPr>
        <p:spPr>
          <a:xfrm>
            <a:off x="6587230" y="3809880"/>
            <a:ext cx="1109709" cy="5098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Penguin</a:t>
            </a:r>
            <a:endParaRPr lang="en-GB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1C998FB-738D-4633-8CB0-62F544844291}"/>
              </a:ext>
            </a:extLst>
          </p:cNvPr>
          <p:cNvSpPr/>
          <p:nvPr/>
        </p:nvSpPr>
        <p:spPr>
          <a:xfrm>
            <a:off x="4367814" y="3809880"/>
            <a:ext cx="1109709" cy="5098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Grouse</a:t>
            </a:r>
            <a:endParaRPr lang="en-GB" dirty="0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ADD3AD62-31C4-43F1-830D-832AB4FA28E8}"/>
              </a:ext>
            </a:extLst>
          </p:cNvPr>
          <p:cNvSpPr/>
          <p:nvPr/>
        </p:nvSpPr>
        <p:spPr>
          <a:xfrm rot="7605998">
            <a:off x="4977047" y="3435173"/>
            <a:ext cx="536069" cy="1797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jl: rechts 10">
            <a:extLst>
              <a:ext uri="{FF2B5EF4-FFF2-40B4-BE49-F238E27FC236}">
                <a16:creationId xmlns:a16="http://schemas.microsoft.com/office/drawing/2014/main" id="{06330978-86C9-4112-AE39-30ED04EE5A1E}"/>
              </a:ext>
            </a:extLst>
          </p:cNvPr>
          <p:cNvSpPr/>
          <p:nvPr/>
        </p:nvSpPr>
        <p:spPr>
          <a:xfrm rot="3600000">
            <a:off x="6531056" y="3443722"/>
            <a:ext cx="536069" cy="1797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7E3119D-2818-4B23-A925-CF93DB18B68B}"/>
              </a:ext>
            </a:extLst>
          </p:cNvPr>
          <p:cNvSpPr txBox="1"/>
          <p:nvPr/>
        </p:nvSpPr>
        <p:spPr>
          <a:xfrm>
            <a:off x="4367814" y="4545103"/>
            <a:ext cx="110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fly</a:t>
            </a:r>
            <a:endParaRPr lang="en-GB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27306F8-C9A7-49E9-A5C7-267B576583E3}"/>
              </a:ext>
            </a:extLst>
          </p:cNvPr>
          <p:cNvSpPr txBox="1"/>
          <p:nvPr/>
        </p:nvSpPr>
        <p:spPr>
          <a:xfrm>
            <a:off x="6587229" y="4541573"/>
            <a:ext cx="11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swim</a:t>
            </a:r>
            <a:endParaRPr lang="en-GB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74116B9-CC3D-46BF-9FDC-A88285994F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113096"/>
              </p:ext>
            </p:extLst>
          </p:nvPr>
        </p:nvGraphicFramePr>
        <p:xfrm>
          <a:off x="8079269" y="4388288"/>
          <a:ext cx="2162786" cy="2154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6" imgW="11364840" imgH="11364840" progId="">
                  <p:embed/>
                </p:oleObj>
              </mc:Choice>
              <mc:Fallback>
                <p:oleObj r:id="rId6" imgW="11364840" imgH="11364840" progId="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B74116B9-CC3D-46BF-9FDC-A88285994F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79269" y="4388288"/>
                        <a:ext cx="2162786" cy="2154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kstvak 19">
            <a:extLst>
              <a:ext uri="{FF2B5EF4-FFF2-40B4-BE49-F238E27FC236}">
                <a16:creationId xmlns:a16="http://schemas.microsoft.com/office/drawing/2014/main" id="{13BEF116-ADE2-4763-8A6B-3C2CBF092654}"/>
              </a:ext>
            </a:extLst>
          </p:cNvPr>
          <p:cNvSpPr txBox="1"/>
          <p:nvPr/>
        </p:nvSpPr>
        <p:spPr>
          <a:xfrm>
            <a:off x="4367814" y="1703246"/>
            <a:ext cx="3329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Have wings</a:t>
            </a:r>
          </a:p>
          <a:p>
            <a:pPr algn="ctr"/>
            <a:r>
              <a:rPr lang="en-US" dirty="0"/>
              <a:t>Have legs </a:t>
            </a:r>
          </a:p>
          <a:p>
            <a:pPr algn="ctr"/>
            <a:r>
              <a:rPr lang="en-US" dirty="0"/>
              <a:t>Have beak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593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Expectations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5532485-1A34-40DF-A3EA-1F17D1BCC1A2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C698ECB-F784-4377-9733-0A4EF951D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190" y="1872764"/>
            <a:ext cx="7847619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464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Expectations (this is what you expect)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5532485-1A34-40DF-A3EA-1F17D1BCC1A2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C698ECB-F784-4377-9733-0A4EF951D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190" y="1872764"/>
            <a:ext cx="7847619" cy="156190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7E44AE3-03C6-42ED-8255-7AC91394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369" y="4380110"/>
            <a:ext cx="7828571" cy="141904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054190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Expectations (this is what you get)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5532485-1A34-40DF-A3EA-1F17D1BCC1A2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C698ECB-F784-4377-9733-0A4EF951D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190" y="1872764"/>
            <a:ext cx="7847619" cy="156190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4F53E7D-EE55-4D1F-A8F0-0E812CAA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967" y="4177863"/>
            <a:ext cx="9062133" cy="14556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0C1C861F-B6A0-4CC7-8821-BB3EB710CBDF}"/>
              </a:ext>
            </a:extLst>
          </p:cNvPr>
          <p:cNvSpPr txBox="1"/>
          <p:nvPr/>
        </p:nvSpPr>
        <p:spPr>
          <a:xfrm>
            <a:off x="1187409" y="4120874"/>
            <a:ext cx="1329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?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27796536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Expectations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5532485-1A34-40DF-A3EA-1F17D1BCC1A2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C698ECB-F784-4377-9733-0A4EF951D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90" y="1872764"/>
            <a:ext cx="7847619" cy="156190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4F53E7D-EE55-4D1F-A8F0-0E812CAA1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967" y="4177863"/>
            <a:ext cx="9062133" cy="14556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026E58F8-E4D2-4BB4-8EDD-53CDE61E7AE5}"/>
              </a:ext>
            </a:extLst>
          </p:cNvPr>
          <p:cNvSpPr/>
          <p:nvPr/>
        </p:nvSpPr>
        <p:spPr>
          <a:xfrm>
            <a:off x="742964" y="4177863"/>
            <a:ext cx="1643939" cy="1461279"/>
          </a:xfrm>
          <a:prstGeom prst="rect">
            <a:avLst/>
          </a:prstGeom>
          <a:solidFill>
            <a:srgbClr val="B02A3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5FAA492-B6BB-4D77-BD83-98F890E01FFE}"/>
              </a:ext>
            </a:extLst>
          </p:cNvPr>
          <p:cNvSpPr/>
          <p:nvPr/>
        </p:nvSpPr>
        <p:spPr>
          <a:xfrm>
            <a:off x="742963" y="4490205"/>
            <a:ext cx="1643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nl-NL" sz="2400" dirty="0">
                <a:solidFill>
                  <a:prstClr val="white"/>
                </a:solidFill>
                <a:latin typeface="Arial"/>
              </a:rPr>
              <a:t>BLUE </a:t>
            </a:r>
          </a:p>
          <a:p>
            <a:pPr algn="ctr" defTabSz="457200"/>
            <a:r>
              <a:rPr lang="nl-NL" sz="2400" dirty="0">
                <a:solidFill>
                  <a:prstClr val="white"/>
                </a:solidFill>
                <a:latin typeface="Arial"/>
              </a:rPr>
              <a:t>SQUARE</a:t>
            </a:r>
            <a:endParaRPr lang="en-GB" sz="240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334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Expectations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5532485-1A34-40DF-A3EA-1F17D1BCC1A2}"/>
              </a:ext>
            </a:extLst>
          </p:cNvPr>
          <p:cNvSpPr txBox="1"/>
          <p:nvPr/>
        </p:nvSpPr>
        <p:spPr>
          <a:xfrm>
            <a:off x="9259615" y="173500"/>
            <a:ext cx="2932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 &amp; 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C698ECB-F784-4377-9733-0A4EF951D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90" y="1872764"/>
            <a:ext cx="7847619" cy="156190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4F53E7D-EE55-4D1F-A8F0-0E812CAA1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967" y="4177863"/>
            <a:ext cx="9062133" cy="14556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026E58F8-E4D2-4BB4-8EDD-53CDE61E7AE5}"/>
              </a:ext>
            </a:extLst>
          </p:cNvPr>
          <p:cNvSpPr/>
          <p:nvPr/>
        </p:nvSpPr>
        <p:spPr>
          <a:xfrm>
            <a:off x="742964" y="4177863"/>
            <a:ext cx="1643939" cy="1461279"/>
          </a:xfrm>
          <a:prstGeom prst="rect">
            <a:avLst/>
          </a:prstGeom>
          <a:solidFill>
            <a:srgbClr val="B02A3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5FAA492-B6BB-4D77-BD83-98F890E01FFE}"/>
              </a:ext>
            </a:extLst>
          </p:cNvPr>
          <p:cNvSpPr/>
          <p:nvPr/>
        </p:nvSpPr>
        <p:spPr>
          <a:xfrm>
            <a:off x="742963" y="4490205"/>
            <a:ext cx="1643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nl-NL" sz="2400" dirty="0">
                <a:solidFill>
                  <a:prstClr val="white"/>
                </a:solidFill>
                <a:latin typeface="Arial"/>
              </a:rPr>
              <a:t>BLUE </a:t>
            </a:r>
          </a:p>
          <a:p>
            <a:pPr algn="ctr" defTabSz="457200"/>
            <a:r>
              <a:rPr lang="nl-NL" sz="2400" dirty="0">
                <a:solidFill>
                  <a:prstClr val="white"/>
                </a:solidFill>
                <a:latin typeface="Arial"/>
              </a:rPr>
              <a:t>SQUARE</a:t>
            </a:r>
            <a:endParaRPr lang="en-GB" sz="2400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C1837E2-1771-497A-9C91-4E9D61669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052" y="1609344"/>
            <a:ext cx="3019048" cy="22571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ECD73F4C-AE01-4B16-A8D2-0120DF428ABA}"/>
              </a:ext>
            </a:extLst>
          </p:cNvPr>
          <p:cNvSpPr/>
          <p:nvPr/>
        </p:nvSpPr>
        <p:spPr>
          <a:xfrm>
            <a:off x="8895200" y="1864439"/>
            <a:ext cx="2249217" cy="93542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EF35CBEA-E74D-4CE0-9B06-04721EEECC17}"/>
              </a:ext>
            </a:extLst>
          </p:cNvPr>
          <p:cNvSpPr/>
          <p:nvPr/>
        </p:nvSpPr>
        <p:spPr>
          <a:xfrm>
            <a:off x="8895200" y="2931066"/>
            <a:ext cx="2249217" cy="93542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07791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764421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EM [emphasis]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vs HTML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01049" y="173500"/>
            <a:ext cx="2490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2159504-5D47-4AAB-A4FA-F00FD76E3BA9}"/>
              </a:ext>
            </a:extLst>
          </p:cNvPr>
          <p:cNvSpPr/>
          <p:nvPr/>
        </p:nvSpPr>
        <p:spPr>
          <a:xfrm>
            <a:off x="1168408" y="2552689"/>
            <a:ext cx="199037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nl-NL" sz="4400" dirty="0">
                <a:solidFill>
                  <a:prstClr val="black"/>
                </a:solidFill>
                <a:latin typeface="Arial"/>
              </a:rPr>
              <a:t>.HTML</a:t>
            </a:r>
            <a:endParaRPr lang="en-US" sz="2400" dirty="0">
              <a:solidFill>
                <a:prstClr val="black"/>
              </a:solidFill>
              <a:latin typeface="Arial"/>
            </a:endParaRPr>
          </a:p>
          <a:p>
            <a:pPr algn="ctr" defTabSz="457200"/>
            <a:endParaRPr lang="nl-NL" sz="4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9E3C125-02B0-4AAF-B105-49BB8BD3BA2D}"/>
              </a:ext>
            </a:extLst>
          </p:cNvPr>
          <p:cNvSpPr/>
          <p:nvPr/>
        </p:nvSpPr>
        <p:spPr>
          <a:xfrm>
            <a:off x="1292634" y="5044744"/>
            <a:ext cx="5378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4000" dirty="0">
                <a:solidFill>
                  <a:prstClr val="black"/>
                </a:solidFill>
                <a:latin typeface="Arial"/>
              </a:rPr>
              <a:t>&lt;</a:t>
            </a:r>
            <a:r>
              <a:rPr lang="en-US" sz="4000" b="1" dirty="0" err="1">
                <a:solidFill>
                  <a:schemeClr val="accent2"/>
                </a:solidFill>
                <a:latin typeface="Arial"/>
              </a:rPr>
              <a:t>em</a:t>
            </a:r>
            <a:r>
              <a:rPr lang="en-US" sz="4000" dirty="0">
                <a:solidFill>
                  <a:prstClr val="black"/>
                </a:solidFill>
                <a:latin typeface="Arial"/>
              </a:rPr>
              <a:t>&gt; html text &lt;/</a:t>
            </a:r>
            <a:r>
              <a:rPr lang="en-US" sz="4000" b="1" dirty="0" err="1">
                <a:solidFill>
                  <a:schemeClr val="accent2"/>
                </a:solidFill>
                <a:latin typeface="Arial"/>
              </a:rPr>
              <a:t>em</a:t>
            </a:r>
            <a:r>
              <a:rPr lang="en-US" sz="4000" dirty="0">
                <a:solidFill>
                  <a:prstClr val="black"/>
                </a:solidFill>
                <a:latin typeface="Arial"/>
              </a:rPr>
              <a:t>&gt; 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4348AA9C-455C-459D-AEEA-74F18847707C}"/>
              </a:ext>
            </a:extLst>
          </p:cNvPr>
          <p:cNvSpPr/>
          <p:nvPr/>
        </p:nvSpPr>
        <p:spPr>
          <a:xfrm>
            <a:off x="1168408" y="4097706"/>
            <a:ext cx="3809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nl-NL" sz="4000" dirty="0">
                <a:solidFill>
                  <a:prstClr val="black"/>
                </a:solidFill>
                <a:latin typeface="Arial"/>
              </a:rPr>
              <a:t>“&lt;</a:t>
            </a:r>
            <a:r>
              <a:rPr lang="nl-NL" sz="4000" b="1" dirty="0" err="1">
                <a:solidFill>
                  <a:schemeClr val="accent2"/>
                </a:solidFill>
                <a:latin typeface="Arial"/>
              </a:rPr>
              <a:t>em</a:t>
            </a:r>
            <a:r>
              <a:rPr lang="nl-NL" sz="4000" dirty="0">
                <a:solidFill>
                  <a:prstClr val="black"/>
                </a:solidFill>
                <a:latin typeface="Arial"/>
              </a:rPr>
              <a:t>&gt;” element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53CDAA2-1C9F-4D09-8929-8F8BC950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65" y="1929668"/>
            <a:ext cx="4219903" cy="281326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64827D4-3BCD-4BEB-94A5-C1A1B45CFF1C}"/>
              </a:ext>
            </a:extLst>
          </p:cNvPr>
          <p:cNvSpPr txBox="1"/>
          <p:nvPr/>
        </p:nvSpPr>
        <p:spPr>
          <a:xfrm rot="20872283">
            <a:off x="7546565" y="290238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REMEMBER?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51596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764421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EM [emphasis]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vs HTML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01049" y="173500"/>
            <a:ext cx="2490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2159504-5D47-4AAB-A4FA-F00FD76E3BA9}"/>
              </a:ext>
            </a:extLst>
          </p:cNvPr>
          <p:cNvSpPr/>
          <p:nvPr/>
        </p:nvSpPr>
        <p:spPr>
          <a:xfrm>
            <a:off x="1168408" y="2552689"/>
            <a:ext cx="199037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nl-NL" sz="4400" dirty="0">
                <a:solidFill>
                  <a:prstClr val="black"/>
                </a:solidFill>
                <a:latin typeface="Arial"/>
              </a:rPr>
              <a:t>.HTML</a:t>
            </a:r>
            <a:endParaRPr lang="en-US" sz="2400" dirty="0">
              <a:solidFill>
                <a:prstClr val="black"/>
              </a:solidFill>
              <a:latin typeface="Arial"/>
            </a:endParaRPr>
          </a:p>
          <a:p>
            <a:pPr algn="ctr" defTabSz="457200"/>
            <a:endParaRPr lang="nl-NL" sz="4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6BD796F-E1D4-48BF-9507-A9DC03275331}"/>
              </a:ext>
            </a:extLst>
          </p:cNvPr>
          <p:cNvSpPr/>
          <p:nvPr/>
        </p:nvSpPr>
        <p:spPr>
          <a:xfrm>
            <a:off x="7228225" y="5019151"/>
            <a:ext cx="42643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4000" dirty="0">
                <a:solidFill>
                  <a:prstClr val="black"/>
                </a:solidFill>
                <a:latin typeface="Arial"/>
              </a:rPr>
              <a:t>H1 {width: 10</a:t>
            </a:r>
            <a:r>
              <a:rPr lang="en-US" sz="4000" b="1" dirty="0">
                <a:solidFill>
                  <a:schemeClr val="accent4"/>
                </a:solidFill>
                <a:latin typeface="Arial"/>
              </a:rPr>
              <a:t>em</a:t>
            </a:r>
            <a:r>
              <a:rPr lang="en-US" sz="4000" dirty="0">
                <a:solidFill>
                  <a:prstClr val="black"/>
                </a:solidFill>
                <a:latin typeface="Arial"/>
              </a:rPr>
              <a:t>};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9E3C125-02B0-4AAF-B105-49BB8BD3BA2D}"/>
              </a:ext>
            </a:extLst>
          </p:cNvPr>
          <p:cNvSpPr/>
          <p:nvPr/>
        </p:nvSpPr>
        <p:spPr>
          <a:xfrm>
            <a:off x="1292634" y="5044744"/>
            <a:ext cx="5378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4000" dirty="0">
                <a:solidFill>
                  <a:prstClr val="black"/>
                </a:solidFill>
                <a:latin typeface="Arial"/>
              </a:rPr>
              <a:t>&lt;</a:t>
            </a:r>
            <a:r>
              <a:rPr lang="en-US" sz="4000" b="1" dirty="0" err="1">
                <a:solidFill>
                  <a:schemeClr val="accent2"/>
                </a:solidFill>
                <a:latin typeface="Arial"/>
              </a:rPr>
              <a:t>em</a:t>
            </a:r>
            <a:r>
              <a:rPr lang="en-US" sz="4000" dirty="0">
                <a:solidFill>
                  <a:prstClr val="black"/>
                </a:solidFill>
                <a:latin typeface="Arial"/>
              </a:rPr>
              <a:t>&gt; html text &lt;/</a:t>
            </a:r>
            <a:r>
              <a:rPr lang="en-US" sz="4000" b="1" dirty="0" err="1">
                <a:solidFill>
                  <a:schemeClr val="accent2"/>
                </a:solidFill>
                <a:latin typeface="Arial"/>
              </a:rPr>
              <a:t>em</a:t>
            </a:r>
            <a:r>
              <a:rPr lang="en-US" sz="4000" dirty="0">
                <a:solidFill>
                  <a:prstClr val="black"/>
                </a:solidFill>
                <a:latin typeface="Arial"/>
              </a:rPr>
              <a:t>&gt; 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26352CC3-69CB-4371-919A-B7AD1FB8DDF0}"/>
              </a:ext>
            </a:extLst>
          </p:cNvPr>
          <p:cNvSpPr/>
          <p:nvPr/>
        </p:nvSpPr>
        <p:spPr>
          <a:xfrm>
            <a:off x="7228225" y="4072113"/>
            <a:ext cx="23823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000" dirty="0">
                <a:solidFill>
                  <a:prstClr val="black"/>
                </a:solidFill>
                <a:latin typeface="Arial"/>
              </a:rPr>
              <a:t>“</a:t>
            </a:r>
            <a:r>
              <a:rPr lang="nl-NL" sz="4000" b="1" dirty="0" err="1">
                <a:solidFill>
                  <a:schemeClr val="accent4"/>
                </a:solidFill>
                <a:latin typeface="Arial"/>
              </a:rPr>
              <a:t>em</a:t>
            </a:r>
            <a:r>
              <a:rPr lang="nl-NL" sz="4000" dirty="0">
                <a:solidFill>
                  <a:prstClr val="black"/>
                </a:solidFill>
                <a:latin typeface="Arial"/>
              </a:rPr>
              <a:t>” unit </a:t>
            </a:r>
            <a:endParaRPr lang="en-GB" sz="4000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4348AA9C-455C-459D-AEEA-74F18847707C}"/>
              </a:ext>
            </a:extLst>
          </p:cNvPr>
          <p:cNvSpPr/>
          <p:nvPr/>
        </p:nvSpPr>
        <p:spPr>
          <a:xfrm>
            <a:off x="1168408" y="4097706"/>
            <a:ext cx="3809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nl-NL" sz="4000" dirty="0">
                <a:solidFill>
                  <a:prstClr val="black"/>
                </a:solidFill>
                <a:latin typeface="Arial"/>
              </a:rPr>
              <a:t>“&lt;</a:t>
            </a:r>
            <a:r>
              <a:rPr lang="nl-NL" sz="4000" b="1" dirty="0" err="1">
                <a:solidFill>
                  <a:schemeClr val="accent2"/>
                </a:solidFill>
                <a:latin typeface="Arial"/>
              </a:rPr>
              <a:t>em</a:t>
            </a:r>
            <a:r>
              <a:rPr lang="nl-NL" sz="4000" dirty="0">
                <a:solidFill>
                  <a:prstClr val="black"/>
                </a:solidFill>
                <a:latin typeface="Arial"/>
              </a:rPr>
              <a:t>&gt;” element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AC39FF9F-6393-43B6-A407-28B9335C3155}"/>
              </a:ext>
            </a:extLst>
          </p:cNvPr>
          <p:cNvSpPr/>
          <p:nvPr/>
        </p:nvSpPr>
        <p:spPr>
          <a:xfrm>
            <a:off x="7228225" y="2551364"/>
            <a:ext cx="24728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sz="4400" dirty="0">
                <a:solidFill>
                  <a:prstClr val="black"/>
                </a:solidFill>
                <a:latin typeface="Arial"/>
              </a:rPr>
              <a:t>.CSS</a:t>
            </a:r>
          </a:p>
        </p:txBody>
      </p:sp>
    </p:spTree>
    <p:extLst>
      <p:ext uri="{BB962C8B-B14F-4D97-AF65-F5344CB8AC3E}">
        <p14:creationId xmlns:p14="http://schemas.microsoft.com/office/powerpoint/2010/main" val="3297092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EM [emphasis]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vs HTML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22680E9-937D-4C00-9944-4F66D1353F41}"/>
              </a:ext>
            </a:extLst>
          </p:cNvPr>
          <p:cNvSpPr/>
          <p:nvPr/>
        </p:nvSpPr>
        <p:spPr>
          <a:xfrm>
            <a:off x="2263667" y="2690336"/>
            <a:ext cx="69473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In CSS, an </a:t>
            </a:r>
            <a:r>
              <a:rPr lang="en-GB" sz="2400" b="1" dirty="0" err="1"/>
              <a:t>em</a:t>
            </a:r>
            <a:r>
              <a:rPr lang="en-GB" sz="2400" dirty="0"/>
              <a:t> unit is equal to the </a:t>
            </a:r>
            <a:r>
              <a:rPr lang="en-GB" sz="2400" b="1" dirty="0"/>
              <a:t>computed font-size </a:t>
            </a:r>
          </a:p>
          <a:p>
            <a:r>
              <a:rPr lang="en-GB" sz="2400" dirty="0"/>
              <a:t>for the element to which the </a:t>
            </a:r>
            <a:r>
              <a:rPr lang="en-GB" sz="2400" dirty="0" err="1"/>
              <a:t>em</a:t>
            </a:r>
            <a:r>
              <a:rPr lang="en-GB" sz="2400" dirty="0"/>
              <a:t> is applied.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chemeClr val="bg1"/>
                </a:solidFill>
              </a:rPr>
              <a:t>! </a:t>
            </a:r>
            <a:r>
              <a:rPr lang="en-GB" sz="2400" dirty="0">
                <a:solidFill>
                  <a:schemeClr val="bg1"/>
                </a:solidFill>
              </a:rPr>
              <a:t>If </a:t>
            </a:r>
            <a:r>
              <a:rPr lang="en-GB" sz="2400" b="1" dirty="0">
                <a:solidFill>
                  <a:schemeClr val="bg1"/>
                </a:solidFill>
              </a:rPr>
              <a:t>no font size </a:t>
            </a:r>
            <a:r>
              <a:rPr lang="en-GB" sz="2400" dirty="0">
                <a:solidFill>
                  <a:schemeClr val="bg1"/>
                </a:solidFill>
              </a:rPr>
              <a:t>is defined anywhere in the CSS, </a:t>
            </a:r>
          </a:p>
          <a:p>
            <a:r>
              <a:rPr lang="en-GB" sz="2400" dirty="0">
                <a:solidFill>
                  <a:schemeClr val="bg1"/>
                </a:solidFill>
              </a:rPr>
              <a:t>the </a:t>
            </a:r>
            <a:r>
              <a:rPr lang="en-GB" sz="2400" dirty="0" err="1">
                <a:solidFill>
                  <a:schemeClr val="bg1"/>
                </a:solidFill>
              </a:rPr>
              <a:t>em</a:t>
            </a:r>
            <a:r>
              <a:rPr lang="en-GB" sz="2400" dirty="0">
                <a:solidFill>
                  <a:schemeClr val="bg1"/>
                </a:solidFill>
              </a:rPr>
              <a:t> unit </a:t>
            </a:r>
            <a:r>
              <a:rPr lang="en-GB" sz="2400" b="1" dirty="0">
                <a:solidFill>
                  <a:schemeClr val="bg1"/>
                </a:solidFill>
              </a:rPr>
              <a:t>will be equal </a:t>
            </a:r>
            <a:r>
              <a:rPr lang="en-GB" sz="2400" dirty="0">
                <a:solidFill>
                  <a:schemeClr val="bg1"/>
                </a:solidFill>
              </a:rPr>
              <a:t>to the </a:t>
            </a:r>
            <a:r>
              <a:rPr lang="en-GB" sz="2400" b="1" dirty="0">
                <a:solidFill>
                  <a:schemeClr val="bg1"/>
                </a:solidFill>
              </a:rPr>
              <a:t>browser's default </a:t>
            </a:r>
          </a:p>
          <a:p>
            <a:r>
              <a:rPr lang="en-GB" sz="2400" dirty="0">
                <a:solidFill>
                  <a:schemeClr val="bg1"/>
                </a:solidFill>
              </a:rPr>
              <a:t>font size for the document, which is usually 16px.</a:t>
            </a:r>
          </a:p>
        </p:txBody>
      </p:sp>
    </p:spTree>
    <p:extLst>
      <p:ext uri="{BB962C8B-B14F-4D97-AF65-F5344CB8AC3E}">
        <p14:creationId xmlns:p14="http://schemas.microsoft.com/office/powerpoint/2010/main" val="241080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HD generation resolution 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Overview design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2" descr="File:8K UHD, 4K SHD, FHD and SD.svg">
            <a:extLst>
              <a:ext uri="{FF2B5EF4-FFF2-40B4-BE49-F238E27FC236}">
                <a16:creationId xmlns:a16="http://schemas.microsoft.com/office/drawing/2014/main" id="{460B7C47-E660-45D5-95F7-45D830570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17" y="1940084"/>
            <a:ext cx="8793365" cy="478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2653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EM [emphasis]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vs HTML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22680E9-937D-4C00-9944-4F66D1353F41}"/>
              </a:ext>
            </a:extLst>
          </p:cNvPr>
          <p:cNvSpPr/>
          <p:nvPr/>
        </p:nvSpPr>
        <p:spPr>
          <a:xfrm>
            <a:off x="2263667" y="2690336"/>
            <a:ext cx="69473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In CSS, an </a:t>
            </a:r>
            <a:r>
              <a:rPr lang="en-GB" sz="2400" b="1" dirty="0" err="1">
                <a:solidFill>
                  <a:schemeClr val="bg1">
                    <a:lumMod val="75000"/>
                  </a:schemeClr>
                </a:solidFill>
              </a:rPr>
              <a:t>em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 unit is equal to the </a:t>
            </a:r>
            <a:r>
              <a:rPr lang="en-GB" sz="2400" b="1" dirty="0">
                <a:solidFill>
                  <a:schemeClr val="bg1">
                    <a:lumMod val="75000"/>
                  </a:schemeClr>
                </a:solidFill>
              </a:rPr>
              <a:t>computed font-size </a:t>
            </a:r>
          </a:p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for the element to which the </a:t>
            </a:r>
            <a:r>
              <a:rPr lang="en-GB" sz="2400" dirty="0" err="1">
                <a:solidFill>
                  <a:schemeClr val="bg1">
                    <a:lumMod val="75000"/>
                  </a:schemeClr>
                </a:solidFill>
              </a:rPr>
              <a:t>em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 is applied.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FF0000"/>
                </a:solidFill>
              </a:rPr>
              <a:t>! </a:t>
            </a:r>
            <a:r>
              <a:rPr lang="en-GB" sz="2400" dirty="0"/>
              <a:t>If </a:t>
            </a:r>
            <a:r>
              <a:rPr lang="en-GB" sz="2400" b="1" dirty="0"/>
              <a:t>no font size </a:t>
            </a:r>
            <a:r>
              <a:rPr lang="en-GB" sz="2400" dirty="0"/>
              <a:t>is defined anywhere in the CSS, </a:t>
            </a:r>
          </a:p>
          <a:p>
            <a:r>
              <a:rPr lang="en-GB" sz="2400" dirty="0"/>
              <a:t>the </a:t>
            </a:r>
            <a:r>
              <a:rPr lang="en-GB" sz="2400" dirty="0" err="1"/>
              <a:t>em</a:t>
            </a:r>
            <a:r>
              <a:rPr lang="en-GB" sz="2400" dirty="0"/>
              <a:t> unit </a:t>
            </a:r>
            <a:r>
              <a:rPr lang="en-GB" sz="2400" b="1" dirty="0"/>
              <a:t>will be equal </a:t>
            </a:r>
            <a:r>
              <a:rPr lang="en-GB" sz="2400" dirty="0"/>
              <a:t>to the </a:t>
            </a:r>
            <a:r>
              <a:rPr lang="en-GB" sz="2400" b="1" dirty="0"/>
              <a:t>browser's default </a:t>
            </a:r>
          </a:p>
          <a:p>
            <a:r>
              <a:rPr lang="en-GB" sz="2400" dirty="0"/>
              <a:t>font size for the document</a:t>
            </a:r>
            <a:r>
              <a:rPr lang="en-GB" sz="2400" dirty="0">
                <a:solidFill>
                  <a:schemeClr val="bg1"/>
                </a:solidFill>
              </a:rPr>
              <a:t>, which is usually 16px.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2371B57-FC48-4573-ABEA-F08C140C8358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68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EM [emphasis]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vs HTML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22680E9-937D-4C00-9944-4F66D1353F41}"/>
              </a:ext>
            </a:extLst>
          </p:cNvPr>
          <p:cNvSpPr/>
          <p:nvPr/>
        </p:nvSpPr>
        <p:spPr>
          <a:xfrm>
            <a:off x="2263667" y="2690336"/>
            <a:ext cx="69473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In CSS, an </a:t>
            </a:r>
            <a:r>
              <a:rPr lang="en-GB" sz="2400" b="1" dirty="0" err="1">
                <a:solidFill>
                  <a:schemeClr val="bg1">
                    <a:lumMod val="75000"/>
                  </a:schemeClr>
                </a:solidFill>
              </a:rPr>
              <a:t>em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 unit is equal to the </a:t>
            </a:r>
            <a:r>
              <a:rPr lang="en-GB" sz="2400" b="1" dirty="0">
                <a:solidFill>
                  <a:schemeClr val="bg1">
                    <a:lumMod val="75000"/>
                  </a:schemeClr>
                </a:solidFill>
              </a:rPr>
              <a:t>computed font-size </a:t>
            </a:r>
          </a:p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for the element to which the </a:t>
            </a:r>
            <a:r>
              <a:rPr lang="en-GB" sz="2400" dirty="0" err="1">
                <a:solidFill>
                  <a:schemeClr val="bg1">
                    <a:lumMod val="75000"/>
                  </a:schemeClr>
                </a:solidFill>
              </a:rPr>
              <a:t>em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 is applied.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rgbClr val="FF0000"/>
                </a:solidFill>
              </a:rPr>
              <a:t>! </a:t>
            </a:r>
            <a:r>
              <a:rPr lang="en-GB" sz="2400" dirty="0"/>
              <a:t>If </a:t>
            </a:r>
            <a:r>
              <a:rPr lang="en-GB" sz="2400" b="1" dirty="0"/>
              <a:t>no font size </a:t>
            </a:r>
            <a:r>
              <a:rPr lang="en-GB" sz="2400" dirty="0"/>
              <a:t>is defined anywhere in the CSS, </a:t>
            </a:r>
          </a:p>
          <a:p>
            <a:r>
              <a:rPr lang="en-GB" sz="2400" dirty="0"/>
              <a:t>the </a:t>
            </a:r>
            <a:r>
              <a:rPr lang="en-GB" sz="2400" dirty="0" err="1"/>
              <a:t>em</a:t>
            </a:r>
            <a:r>
              <a:rPr lang="en-GB" sz="2400" dirty="0"/>
              <a:t> unit </a:t>
            </a:r>
            <a:r>
              <a:rPr lang="en-GB" sz="2400" b="1" dirty="0"/>
              <a:t>will be equal </a:t>
            </a:r>
            <a:r>
              <a:rPr lang="en-GB" sz="2400" dirty="0"/>
              <a:t>to the </a:t>
            </a:r>
            <a:r>
              <a:rPr lang="en-GB" sz="2400" b="1" dirty="0"/>
              <a:t>browser's default </a:t>
            </a:r>
          </a:p>
          <a:p>
            <a:r>
              <a:rPr lang="en-GB" sz="2400" dirty="0"/>
              <a:t>font size for the document, which is usually 16px.</a:t>
            </a:r>
          </a:p>
        </p:txBody>
      </p:sp>
      <p:pic>
        <p:nvPicPr>
          <p:cNvPr id="9" name="Picture 2" descr="Image result for windows magnifier">
            <a:extLst>
              <a:ext uri="{FF2B5EF4-FFF2-40B4-BE49-F238E27FC236}">
                <a16:creationId xmlns:a16="http://schemas.microsoft.com/office/drawing/2014/main" id="{CC0F8DFC-8EA3-4F9C-89B6-7DE6A55F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33" y="40335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93F7B8A0-B113-48FE-9A83-4C12321BB9DC}"/>
              </a:ext>
            </a:extLst>
          </p:cNvPr>
          <p:cNvSpPr/>
          <p:nvPr/>
        </p:nvSpPr>
        <p:spPr>
          <a:xfrm>
            <a:off x="7715579" y="5568375"/>
            <a:ext cx="3916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nl-NL" sz="5400" b="1" dirty="0">
                <a:ln w="12700">
                  <a:solidFill>
                    <a:srgbClr val="E3027F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E3027F"/>
                  </a:fgClr>
                  <a:bgClr>
                    <a:srgbClr val="E3027F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3027F">
                      <a:lumMod val="75000"/>
                    </a:srgbClr>
                  </a:outerShdw>
                </a:effectLst>
                <a:latin typeface="Arial"/>
              </a:rPr>
              <a:t>65+ = 200%</a:t>
            </a:r>
          </a:p>
        </p:txBody>
      </p:sp>
      <p:pic>
        <p:nvPicPr>
          <p:cNvPr id="11" name="Picture 2" descr="http://vignette4.wikia.nocookie.net/cloudywithachanceofmeatballs/images/c/cd/Warning_sign.png/revision/latest?cb=20140228025438">
            <a:extLst>
              <a:ext uri="{FF2B5EF4-FFF2-40B4-BE49-F238E27FC236}">
                <a16:creationId xmlns:a16="http://schemas.microsoft.com/office/drawing/2014/main" id="{839CE71B-A195-4037-912A-40CD7A38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808" y="4437733"/>
            <a:ext cx="783242" cy="67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55DC9C7F-4AC0-4207-B179-3CF44DC73D6F}"/>
              </a:ext>
            </a:extLst>
          </p:cNvPr>
          <p:cNvSpPr/>
          <p:nvPr/>
        </p:nvSpPr>
        <p:spPr>
          <a:xfrm>
            <a:off x="5409294" y="4092830"/>
            <a:ext cx="3574031" cy="123358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B8458302-3DAE-460F-AD6A-D1E0ABD82157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20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8FF6A258-877F-49E1-A097-DDD94E04A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36" y="2319476"/>
            <a:ext cx="3657143" cy="22190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EM [emphasis]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vs HTML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214D764-99E6-4D99-B3DE-60347320CFE8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BDA6691-F111-427D-8472-D087FDEA6689}"/>
              </a:ext>
            </a:extLst>
          </p:cNvPr>
          <p:cNvSpPr/>
          <p:nvPr/>
        </p:nvSpPr>
        <p:spPr>
          <a:xfrm>
            <a:off x="5536519" y="3140968"/>
            <a:ext cx="3857960" cy="98401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EC9DF38D-F4F4-49E7-B8C6-ECCE00EC7144}"/>
              </a:ext>
            </a:extLst>
          </p:cNvPr>
          <p:cNvSpPr txBox="1"/>
          <p:nvPr/>
        </p:nvSpPr>
        <p:spPr>
          <a:xfrm>
            <a:off x="1847528" y="3344795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Text 1</a:t>
            </a:r>
          </a:p>
          <a:p>
            <a:pPr defTabSz="457200"/>
            <a:endParaRPr lang="en-US" dirty="0">
              <a:solidFill>
                <a:prstClr val="black"/>
              </a:solidFill>
              <a:latin typeface="Arial"/>
            </a:endParaRPr>
          </a:p>
          <a:p>
            <a:pPr defTabSz="457200"/>
            <a:endParaRPr lang="en-US" dirty="0">
              <a:solidFill>
                <a:prstClr val="black"/>
              </a:solidFill>
              <a:latin typeface="Arial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Text 2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5" name="Pijl: omhoog/omlaag 14">
            <a:extLst>
              <a:ext uri="{FF2B5EF4-FFF2-40B4-BE49-F238E27FC236}">
                <a16:creationId xmlns:a16="http://schemas.microsoft.com/office/drawing/2014/main" id="{BA65DA5F-88FB-4B7B-A08A-45ADF770DE0D}"/>
              </a:ext>
            </a:extLst>
          </p:cNvPr>
          <p:cNvSpPr/>
          <p:nvPr/>
        </p:nvSpPr>
        <p:spPr>
          <a:xfrm>
            <a:off x="1919536" y="3764939"/>
            <a:ext cx="216024" cy="360040"/>
          </a:xfrm>
          <a:prstGeom prst="upDownArrow">
            <a:avLst/>
          </a:prstGeom>
          <a:gradFill rotWithShape="1">
            <a:gsLst>
              <a:gs pos="0">
                <a:srgbClr val="6F2C91">
                  <a:tint val="100000"/>
                  <a:shade val="100000"/>
                  <a:satMod val="130000"/>
                </a:srgbClr>
              </a:gs>
              <a:gs pos="100000">
                <a:srgbClr val="6F2C9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F2C9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5050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53CB842E-C898-498E-9B4C-21EDF11F9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36" y="2319476"/>
            <a:ext cx="3657143" cy="22190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EM [emphasis]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vs HTML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214D764-99E6-4D99-B3DE-60347320CFE8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ABAFDD8-09CD-4AF0-860E-8D406C0E2949}"/>
              </a:ext>
            </a:extLst>
          </p:cNvPr>
          <p:cNvSpPr/>
          <p:nvPr/>
        </p:nvSpPr>
        <p:spPr>
          <a:xfrm>
            <a:off x="5536519" y="3356992"/>
            <a:ext cx="4059426" cy="78408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5D000D0-47A0-4E94-BADE-9BFE5AE9A2A4}"/>
              </a:ext>
            </a:extLst>
          </p:cNvPr>
          <p:cNvSpPr txBox="1"/>
          <p:nvPr/>
        </p:nvSpPr>
        <p:spPr>
          <a:xfrm>
            <a:off x="1847528" y="3344795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T  e  x  t  1</a:t>
            </a:r>
          </a:p>
          <a:p>
            <a:pPr defTabSz="457200"/>
            <a:endParaRPr lang="en-US" dirty="0">
              <a:solidFill>
                <a:prstClr val="black"/>
              </a:solidFill>
              <a:latin typeface="Arial"/>
            </a:endParaRPr>
          </a:p>
          <a:p>
            <a:pPr defTabSz="457200"/>
            <a:endParaRPr lang="en-US" dirty="0">
              <a:solidFill>
                <a:prstClr val="black"/>
              </a:solidFill>
              <a:latin typeface="Arial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T  e  x  t  2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" name="Pijl: omhoog/omlaag 13">
            <a:extLst>
              <a:ext uri="{FF2B5EF4-FFF2-40B4-BE49-F238E27FC236}">
                <a16:creationId xmlns:a16="http://schemas.microsoft.com/office/drawing/2014/main" id="{CB5F692B-BA12-44A4-84EE-AD398080307C}"/>
              </a:ext>
            </a:extLst>
          </p:cNvPr>
          <p:cNvSpPr/>
          <p:nvPr/>
        </p:nvSpPr>
        <p:spPr>
          <a:xfrm rot="5400000">
            <a:off x="2037845" y="3550669"/>
            <a:ext cx="138902" cy="231503"/>
          </a:xfrm>
          <a:prstGeom prst="upDownArrow">
            <a:avLst/>
          </a:prstGeom>
          <a:gradFill rotWithShape="1">
            <a:gsLst>
              <a:gs pos="0">
                <a:srgbClr val="6F2C91">
                  <a:tint val="100000"/>
                  <a:shade val="100000"/>
                  <a:satMod val="130000"/>
                </a:srgbClr>
              </a:gs>
              <a:gs pos="100000">
                <a:srgbClr val="6F2C9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F2C9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5940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6E76CB68-93D7-4B6A-B64A-0FC815254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36" y="2319476"/>
            <a:ext cx="3657143" cy="22190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EM [emphasis]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vs HTML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214D764-99E6-4D99-B3DE-60347320CFE8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464E168-84CE-4455-97BC-6100C3A092A4}"/>
              </a:ext>
            </a:extLst>
          </p:cNvPr>
          <p:cNvSpPr/>
          <p:nvPr/>
        </p:nvSpPr>
        <p:spPr>
          <a:xfrm>
            <a:off x="5536519" y="3631710"/>
            <a:ext cx="3754626" cy="47783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FD5865E-79F7-4190-BDAB-09C88155F7D7}"/>
              </a:ext>
            </a:extLst>
          </p:cNvPr>
          <p:cNvSpPr txBox="1"/>
          <p:nvPr/>
        </p:nvSpPr>
        <p:spPr>
          <a:xfrm>
            <a:off x="1580605" y="33477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Text       1,     Text      2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Pijl: omhoog/omlaag 9">
            <a:extLst>
              <a:ext uri="{FF2B5EF4-FFF2-40B4-BE49-F238E27FC236}">
                <a16:creationId xmlns:a16="http://schemas.microsoft.com/office/drawing/2014/main" id="{657A1120-5CDA-41C1-A8FE-079A44019D79}"/>
              </a:ext>
            </a:extLst>
          </p:cNvPr>
          <p:cNvSpPr/>
          <p:nvPr/>
        </p:nvSpPr>
        <p:spPr>
          <a:xfrm rot="16200000">
            <a:off x="2201312" y="3564349"/>
            <a:ext cx="216024" cy="360040"/>
          </a:xfrm>
          <a:prstGeom prst="upDownArrow">
            <a:avLst/>
          </a:prstGeom>
          <a:gradFill rotWithShape="1">
            <a:gsLst>
              <a:gs pos="0">
                <a:srgbClr val="6F2C91">
                  <a:tint val="100000"/>
                  <a:shade val="100000"/>
                  <a:satMod val="130000"/>
                </a:srgbClr>
              </a:gs>
              <a:gs pos="100000">
                <a:srgbClr val="6F2C9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F2C9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Pijl: omhoog/omlaag 10">
            <a:extLst>
              <a:ext uri="{FF2B5EF4-FFF2-40B4-BE49-F238E27FC236}">
                <a16:creationId xmlns:a16="http://schemas.microsoft.com/office/drawing/2014/main" id="{8EE6C12E-72F0-4260-ADE0-70665DB69170}"/>
              </a:ext>
            </a:extLst>
          </p:cNvPr>
          <p:cNvSpPr/>
          <p:nvPr/>
        </p:nvSpPr>
        <p:spPr>
          <a:xfrm rot="16200000">
            <a:off x="2790445" y="3564349"/>
            <a:ext cx="216024" cy="360040"/>
          </a:xfrm>
          <a:prstGeom prst="upDownArrow">
            <a:avLst/>
          </a:prstGeom>
          <a:gradFill rotWithShape="1">
            <a:gsLst>
              <a:gs pos="0">
                <a:srgbClr val="6F2C91">
                  <a:tint val="100000"/>
                  <a:shade val="100000"/>
                  <a:satMod val="130000"/>
                </a:srgbClr>
              </a:gs>
              <a:gs pos="100000">
                <a:srgbClr val="6F2C9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F2C9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jl: omhoog/omlaag 11">
            <a:extLst>
              <a:ext uri="{FF2B5EF4-FFF2-40B4-BE49-F238E27FC236}">
                <a16:creationId xmlns:a16="http://schemas.microsoft.com/office/drawing/2014/main" id="{E68DE7F8-3BE6-4579-B2DE-521E64D9D4B7}"/>
              </a:ext>
            </a:extLst>
          </p:cNvPr>
          <p:cNvSpPr/>
          <p:nvPr/>
        </p:nvSpPr>
        <p:spPr>
          <a:xfrm rot="16200000">
            <a:off x="3529790" y="3559703"/>
            <a:ext cx="216024" cy="360040"/>
          </a:xfrm>
          <a:prstGeom prst="upDownArrow">
            <a:avLst/>
          </a:prstGeom>
          <a:gradFill rotWithShape="1">
            <a:gsLst>
              <a:gs pos="0">
                <a:srgbClr val="6F2C91">
                  <a:tint val="100000"/>
                  <a:shade val="100000"/>
                  <a:satMod val="130000"/>
                </a:srgbClr>
              </a:gs>
              <a:gs pos="100000">
                <a:srgbClr val="6F2C9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F2C9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851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96771349-5B48-4BCD-97AC-E296A3790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36" y="2319476"/>
            <a:ext cx="3657143" cy="22190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EM [emphasis]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vs HTML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214D764-99E6-4D99-B3DE-60347320CFE8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061A620-087C-4194-81DE-95A3CD17EEBC}"/>
              </a:ext>
            </a:extLst>
          </p:cNvPr>
          <p:cNvSpPr/>
          <p:nvPr/>
        </p:nvSpPr>
        <p:spPr>
          <a:xfrm>
            <a:off x="5452435" y="3851554"/>
            <a:ext cx="4154019" cy="25799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F471B8C-408E-46F2-B0FA-001055FBF6A0}"/>
              </a:ext>
            </a:extLst>
          </p:cNvPr>
          <p:cNvSpPr txBox="1"/>
          <p:nvPr/>
        </p:nvSpPr>
        <p:spPr>
          <a:xfrm>
            <a:off x="1847528" y="3344795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T  e  x  t   1</a:t>
            </a:r>
          </a:p>
          <a:p>
            <a:pPr defTabSz="457200"/>
            <a:endParaRPr lang="en-US" dirty="0">
              <a:solidFill>
                <a:prstClr val="black"/>
              </a:solidFill>
              <a:latin typeface="Arial"/>
            </a:endParaRPr>
          </a:p>
          <a:p>
            <a:pPr defTabSz="457200"/>
            <a:endParaRPr lang="en-US" dirty="0">
              <a:solidFill>
                <a:prstClr val="black"/>
              </a:solidFill>
              <a:latin typeface="Arial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      T  e  x  t   2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" name="Pijl: omhoog/omlaag 13">
            <a:extLst>
              <a:ext uri="{FF2B5EF4-FFF2-40B4-BE49-F238E27FC236}">
                <a16:creationId xmlns:a16="http://schemas.microsoft.com/office/drawing/2014/main" id="{227D02EB-DBAC-473D-AE28-080B7D887908}"/>
              </a:ext>
            </a:extLst>
          </p:cNvPr>
          <p:cNvSpPr/>
          <p:nvPr/>
        </p:nvSpPr>
        <p:spPr>
          <a:xfrm rot="16200000">
            <a:off x="1969055" y="4149080"/>
            <a:ext cx="216024" cy="360040"/>
          </a:xfrm>
          <a:prstGeom prst="upDownArrow">
            <a:avLst/>
          </a:prstGeom>
          <a:gradFill rotWithShape="1">
            <a:gsLst>
              <a:gs pos="0">
                <a:srgbClr val="6F2C91">
                  <a:tint val="100000"/>
                  <a:shade val="100000"/>
                  <a:satMod val="130000"/>
                </a:srgbClr>
              </a:gs>
              <a:gs pos="100000">
                <a:srgbClr val="6F2C9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F2C9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1176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EM [emphasis]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vs HTML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214D764-99E6-4D99-B3DE-60347320CFE8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85F1E6B-7663-4196-A47F-9A31E6484D56}"/>
              </a:ext>
            </a:extLst>
          </p:cNvPr>
          <p:cNvSpPr txBox="1"/>
          <p:nvPr/>
        </p:nvSpPr>
        <p:spPr>
          <a:xfrm>
            <a:off x="1631504" y="3344795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/>
              </a:rPr>
              <a:t>capitalize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/>
              </a:rPr>
              <a:t>uppercase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/>
              </a:rPr>
              <a:t>lowercase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/>
              </a:rPr>
              <a:t>none </a:t>
            </a:r>
            <a:r>
              <a:rPr lang="en-US" dirty="0">
                <a:solidFill>
                  <a:srgbClr val="00B050"/>
                </a:solidFill>
                <a:latin typeface="Arial"/>
              </a:rPr>
              <a:t>(default value)</a:t>
            </a:r>
            <a:endParaRPr lang="en-GB" dirty="0">
              <a:solidFill>
                <a:srgbClr val="00B050"/>
              </a:solidFill>
              <a:latin typeface="Arial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030F74E-8F26-4786-82BC-5E12E50F1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36" y="2319476"/>
            <a:ext cx="3657143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838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EM [emphasis]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vs HTML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214D764-99E6-4D99-B3DE-60347320CFE8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1968594-8023-4C8A-BB44-1B9BEB2A1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83" y="3488731"/>
            <a:ext cx="3657917" cy="222523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18189AC-BA9D-4278-B781-43A900A7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41" y="4325417"/>
            <a:ext cx="7462346" cy="131543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CD9F5C2-6B31-4567-902B-F073E1CD8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440" y="1809772"/>
            <a:ext cx="7462346" cy="12512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FCD605C6-533A-4E28-A1B4-B3AFD4976EB3}"/>
              </a:ext>
            </a:extLst>
          </p:cNvPr>
          <p:cNvSpPr/>
          <p:nvPr/>
        </p:nvSpPr>
        <p:spPr>
          <a:xfrm>
            <a:off x="564025" y="3945248"/>
            <a:ext cx="8328252" cy="1233581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Pijl: links 8">
            <a:extLst>
              <a:ext uri="{FF2B5EF4-FFF2-40B4-BE49-F238E27FC236}">
                <a16:creationId xmlns:a16="http://schemas.microsoft.com/office/drawing/2014/main" id="{FFC1C6A6-63BD-472A-A956-EBDE53698FC9}"/>
              </a:ext>
            </a:extLst>
          </p:cNvPr>
          <p:cNvSpPr/>
          <p:nvPr/>
        </p:nvSpPr>
        <p:spPr>
          <a:xfrm rot="19892817">
            <a:off x="7306992" y="3911392"/>
            <a:ext cx="1142487" cy="4028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436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E5EBE25-4609-4ED6-A295-4EABDA93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31" y="1035762"/>
            <a:ext cx="7866667" cy="5685714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A7DF2FDB-6AED-425C-8844-33AB512E469B}"/>
              </a:ext>
            </a:extLst>
          </p:cNvPr>
          <p:cNvSpPr/>
          <p:nvPr/>
        </p:nvSpPr>
        <p:spPr>
          <a:xfrm rot="20668461">
            <a:off x="4514126" y="2688220"/>
            <a:ext cx="902825" cy="740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34E0F23-7EAB-442E-B3EF-FE79C4194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36" y="2202429"/>
            <a:ext cx="6295238" cy="167619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799041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E5EBE25-4609-4ED6-A295-4EABDA936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1" y="1035762"/>
            <a:ext cx="7866667" cy="5685714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Calculate the size in px and </a:t>
            </a:r>
            <a:r>
              <a:rPr lang="en-US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em</a:t>
            </a:r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 for &lt;p&gt;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 &amp; 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836D0D8-90D0-45A8-8A8B-618FB9826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680" y="1494725"/>
            <a:ext cx="2742857" cy="3266667"/>
          </a:xfrm>
          <a:prstGeom prst="rect">
            <a:avLst/>
          </a:prstGeom>
        </p:spPr>
      </p:pic>
      <p:pic>
        <p:nvPicPr>
          <p:cNvPr id="11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DD69139E-3F4E-46AA-AB32-C98652D3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82" y="1035762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69D04F10-8CE4-4C7F-B09D-036B4C156B2C}"/>
              </a:ext>
            </a:extLst>
          </p:cNvPr>
          <p:cNvSpPr txBox="1">
            <a:spLocks/>
          </p:cNvSpPr>
          <p:nvPr/>
        </p:nvSpPr>
        <p:spPr>
          <a:xfrm>
            <a:off x="11060582" y="1850806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1 min</a:t>
            </a:r>
          </a:p>
        </p:txBody>
      </p:sp>
    </p:spTree>
    <p:extLst>
      <p:ext uri="{BB962C8B-B14F-4D97-AF65-F5344CB8AC3E}">
        <p14:creationId xmlns:p14="http://schemas.microsoft.com/office/powerpoint/2010/main" val="7020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E</a:t>
            </a:r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uh… design department please tell me what </a:t>
            </a:r>
            <a:r>
              <a:rPr lang="en-GB" sz="3600" dirty="0" err="1">
                <a:solidFill>
                  <a:srgbClr val="0070C0"/>
                </a:solidFill>
                <a:latin typeface="Arial Narrow" panose="020B0606020202030204" pitchFamily="34" charset="0"/>
              </a:rPr>
              <a:t>todo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Overview design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30" name="Picture 6" descr="Person Holding Blue Clip Board">
            <a:extLst>
              <a:ext uri="{FF2B5EF4-FFF2-40B4-BE49-F238E27FC236}">
                <a16:creationId xmlns:a16="http://schemas.microsoft.com/office/drawing/2014/main" id="{FD9CD11D-F948-4F6D-ACDC-70B9FCDE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487" y="1809772"/>
            <a:ext cx="6789026" cy="452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2772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E5EBE25-4609-4ED6-A295-4EABDA936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1" y="1035762"/>
            <a:ext cx="7866667" cy="5685714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 &amp; 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836D0D8-90D0-45A8-8A8B-618FB9826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680" y="1494725"/>
            <a:ext cx="2742857" cy="3266667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237AD803-94E9-48DA-B6E6-281E2371F334}"/>
              </a:ext>
            </a:extLst>
          </p:cNvPr>
          <p:cNvSpPr/>
          <p:nvPr/>
        </p:nvSpPr>
        <p:spPr>
          <a:xfrm>
            <a:off x="478058" y="3028890"/>
            <a:ext cx="6962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b="1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16px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65F7FAC-DE7F-4BD8-8D0D-36E8B6E32F86}"/>
              </a:ext>
            </a:extLst>
          </p:cNvPr>
          <p:cNvSpPr/>
          <p:nvPr/>
        </p:nvSpPr>
        <p:spPr>
          <a:xfrm>
            <a:off x="5737336" y="1450016"/>
            <a:ext cx="1344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body = 16px</a:t>
            </a:r>
          </a:p>
        </p:txBody>
      </p:sp>
    </p:spTree>
    <p:extLst>
      <p:ext uri="{BB962C8B-B14F-4D97-AF65-F5344CB8AC3E}">
        <p14:creationId xmlns:p14="http://schemas.microsoft.com/office/powerpoint/2010/main" val="22740694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E5EBE25-4609-4ED6-A295-4EABDA936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1" y="1035762"/>
            <a:ext cx="7866667" cy="5685714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 &amp; 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836D0D8-90D0-45A8-8A8B-618FB9826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680" y="1494725"/>
            <a:ext cx="2742857" cy="3266667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237AD803-94E9-48DA-B6E6-281E2371F334}"/>
              </a:ext>
            </a:extLst>
          </p:cNvPr>
          <p:cNvSpPr/>
          <p:nvPr/>
        </p:nvSpPr>
        <p:spPr>
          <a:xfrm>
            <a:off x="478058" y="3028890"/>
            <a:ext cx="6962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b="1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16px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65F7FAC-DE7F-4BD8-8D0D-36E8B6E32F86}"/>
              </a:ext>
            </a:extLst>
          </p:cNvPr>
          <p:cNvSpPr/>
          <p:nvPr/>
        </p:nvSpPr>
        <p:spPr>
          <a:xfrm>
            <a:off x="5737336" y="1450016"/>
            <a:ext cx="1344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body = 16px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E6BAEC36-3D13-4743-8BF7-B47BF67D42A9}"/>
              </a:ext>
            </a:extLst>
          </p:cNvPr>
          <p:cNvSpPr/>
          <p:nvPr/>
        </p:nvSpPr>
        <p:spPr>
          <a:xfrm>
            <a:off x="905622" y="3381506"/>
            <a:ext cx="6844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nl-NL" sz="2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24px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D2B166C6-DB84-4469-A30E-E3C405DE00D7}"/>
              </a:ext>
            </a:extLst>
          </p:cNvPr>
          <p:cNvSpPr/>
          <p:nvPr/>
        </p:nvSpPr>
        <p:spPr>
          <a:xfrm>
            <a:off x="6009324" y="2479737"/>
            <a:ext cx="436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b="1" dirty="0">
                <a:solidFill>
                  <a:schemeClr val="accent2"/>
                </a:solidFill>
              </a:rPr>
              <a:t>section = 1,5em * body = 1,5 * 16 </a:t>
            </a:r>
            <a:r>
              <a:rPr lang="en-US" b="1" dirty="0" err="1">
                <a:solidFill>
                  <a:schemeClr val="accent2"/>
                </a:solidFill>
              </a:rPr>
              <a:t>px</a:t>
            </a:r>
            <a:r>
              <a:rPr lang="en-US" b="1" dirty="0">
                <a:solidFill>
                  <a:schemeClr val="accent2"/>
                </a:solidFill>
              </a:rPr>
              <a:t> = 24px </a:t>
            </a:r>
          </a:p>
        </p:txBody>
      </p:sp>
    </p:spTree>
    <p:extLst>
      <p:ext uri="{BB962C8B-B14F-4D97-AF65-F5344CB8AC3E}">
        <p14:creationId xmlns:p14="http://schemas.microsoft.com/office/powerpoint/2010/main" val="381040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E5EBE25-4609-4ED6-A295-4EABDA936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1" y="1035762"/>
            <a:ext cx="7866667" cy="5685714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 &amp; 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836D0D8-90D0-45A8-8A8B-618FB9826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680" y="1494725"/>
            <a:ext cx="2742857" cy="3266667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237AD803-94E9-48DA-B6E6-281E2371F334}"/>
              </a:ext>
            </a:extLst>
          </p:cNvPr>
          <p:cNvSpPr/>
          <p:nvPr/>
        </p:nvSpPr>
        <p:spPr>
          <a:xfrm>
            <a:off x="478058" y="3028890"/>
            <a:ext cx="6962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b="1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16px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65F7FAC-DE7F-4BD8-8D0D-36E8B6E32F86}"/>
              </a:ext>
            </a:extLst>
          </p:cNvPr>
          <p:cNvSpPr/>
          <p:nvPr/>
        </p:nvSpPr>
        <p:spPr>
          <a:xfrm>
            <a:off x="5737336" y="1450016"/>
            <a:ext cx="1344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body = 16px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E6BAEC36-3D13-4743-8BF7-B47BF67D42A9}"/>
              </a:ext>
            </a:extLst>
          </p:cNvPr>
          <p:cNvSpPr/>
          <p:nvPr/>
        </p:nvSpPr>
        <p:spPr>
          <a:xfrm>
            <a:off x="905622" y="3381506"/>
            <a:ext cx="6844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nl-NL" sz="20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24px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D2B166C6-DB84-4469-A30E-E3C405DE00D7}"/>
              </a:ext>
            </a:extLst>
          </p:cNvPr>
          <p:cNvSpPr/>
          <p:nvPr/>
        </p:nvSpPr>
        <p:spPr>
          <a:xfrm>
            <a:off x="6009324" y="2479737"/>
            <a:ext cx="436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section = 1,5em * body = 1,5 * 16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px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= 24px 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EEE9BB90-9337-4F9F-A728-27E3BCB5D432}"/>
              </a:ext>
            </a:extLst>
          </p:cNvPr>
          <p:cNvSpPr/>
          <p:nvPr/>
        </p:nvSpPr>
        <p:spPr>
          <a:xfrm>
            <a:off x="1270209" y="3781616"/>
            <a:ext cx="6962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b="1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24px</a:t>
            </a:r>
          </a:p>
        </p:txBody>
      </p:sp>
    </p:spTree>
    <p:extLst>
      <p:ext uri="{BB962C8B-B14F-4D97-AF65-F5344CB8AC3E}">
        <p14:creationId xmlns:p14="http://schemas.microsoft.com/office/powerpoint/2010/main" val="3323906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E5EBE25-4609-4ED6-A295-4EABDA936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1" y="1035762"/>
            <a:ext cx="7866667" cy="5685714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 &amp; 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836D0D8-90D0-45A8-8A8B-618FB9826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680" y="1494725"/>
            <a:ext cx="2742857" cy="3266667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237AD803-94E9-48DA-B6E6-281E2371F334}"/>
              </a:ext>
            </a:extLst>
          </p:cNvPr>
          <p:cNvSpPr/>
          <p:nvPr/>
        </p:nvSpPr>
        <p:spPr>
          <a:xfrm>
            <a:off x="478058" y="3028890"/>
            <a:ext cx="6962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b="1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16px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65F7FAC-DE7F-4BD8-8D0D-36E8B6E32F86}"/>
              </a:ext>
            </a:extLst>
          </p:cNvPr>
          <p:cNvSpPr/>
          <p:nvPr/>
        </p:nvSpPr>
        <p:spPr>
          <a:xfrm>
            <a:off x="5737336" y="1450016"/>
            <a:ext cx="1344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body = 16px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E6BAEC36-3D13-4743-8BF7-B47BF67D42A9}"/>
              </a:ext>
            </a:extLst>
          </p:cNvPr>
          <p:cNvSpPr/>
          <p:nvPr/>
        </p:nvSpPr>
        <p:spPr>
          <a:xfrm>
            <a:off x="905622" y="3381506"/>
            <a:ext cx="6844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nl-NL" sz="20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24px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D2B166C6-DB84-4469-A30E-E3C405DE00D7}"/>
              </a:ext>
            </a:extLst>
          </p:cNvPr>
          <p:cNvSpPr/>
          <p:nvPr/>
        </p:nvSpPr>
        <p:spPr>
          <a:xfrm>
            <a:off x="6009324" y="2479737"/>
            <a:ext cx="436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section = 1,5em * body = 1,5 * 16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px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= 24px 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EEE9BB90-9337-4F9F-A728-27E3BCB5D432}"/>
              </a:ext>
            </a:extLst>
          </p:cNvPr>
          <p:cNvSpPr/>
          <p:nvPr/>
        </p:nvSpPr>
        <p:spPr>
          <a:xfrm>
            <a:off x="1270209" y="3781616"/>
            <a:ext cx="6962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b="1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24px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8BFAC54-E4A9-4D17-AE80-320F2954BB1D}"/>
              </a:ext>
            </a:extLst>
          </p:cNvPr>
          <p:cNvSpPr/>
          <p:nvPr/>
        </p:nvSpPr>
        <p:spPr>
          <a:xfrm>
            <a:off x="1788881" y="4057666"/>
            <a:ext cx="6844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b="0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24px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C7A6FFCA-7140-4B48-8AB5-D410FC29C761}"/>
              </a:ext>
            </a:extLst>
          </p:cNvPr>
          <p:cNvSpPr/>
          <p:nvPr/>
        </p:nvSpPr>
        <p:spPr>
          <a:xfrm>
            <a:off x="6009324" y="3491990"/>
            <a:ext cx="4688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 = 1.0em * article (section) = 1 * 24 px = 24 px </a:t>
            </a:r>
          </a:p>
        </p:txBody>
      </p:sp>
    </p:spTree>
    <p:extLst>
      <p:ext uri="{BB962C8B-B14F-4D97-AF65-F5344CB8AC3E}">
        <p14:creationId xmlns:p14="http://schemas.microsoft.com/office/powerpoint/2010/main" val="965580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E5EBE25-4609-4ED6-A295-4EABDA936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1" y="1035762"/>
            <a:ext cx="7866667" cy="5685714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 &amp; 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836D0D8-90D0-45A8-8A8B-618FB9826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680" y="1494725"/>
            <a:ext cx="2742857" cy="3266667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237AD803-94E9-48DA-B6E6-281E2371F334}"/>
              </a:ext>
            </a:extLst>
          </p:cNvPr>
          <p:cNvSpPr/>
          <p:nvPr/>
        </p:nvSpPr>
        <p:spPr>
          <a:xfrm>
            <a:off x="478058" y="3028890"/>
            <a:ext cx="6962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b="1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16px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65F7FAC-DE7F-4BD8-8D0D-36E8B6E32F86}"/>
              </a:ext>
            </a:extLst>
          </p:cNvPr>
          <p:cNvSpPr/>
          <p:nvPr/>
        </p:nvSpPr>
        <p:spPr>
          <a:xfrm>
            <a:off x="5737336" y="1450016"/>
            <a:ext cx="1344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body = 16px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E6BAEC36-3D13-4743-8BF7-B47BF67D42A9}"/>
              </a:ext>
            </a:extLst>
          </p:cNvPr>
          <p:cNvSpPr/>
          <p:nvPr/>
        </p:nvSpPr>
        <p:spPr>
          <a:xfrm>
            <a:off x="905622" y="3381506"/>
            <a:ext cx="6844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nl-NL" sz="20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24px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D2B166C6-DB84-4469-A30E-E3C405DE00D7}"/>
              </a:ext>
            </a:extLst>
          </p:cNvPr>
          <p:cNvSpPr/>
          <p:nvPr/>
        </p:nvSpPr>
        <p:spPr>
          <a:xfrm>
            <a:off x="6009324" y="2479737"/>
            <a:ext cx="436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section = 1,5em * body = 1,5 * 16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px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= 24px 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EEE9BB90-9337-4F9F-A728-27E3BCB5D432}"/>
              </a:ext>
            </a:extLst>
          </p:cNvPr>
          <p:cNvSpPr/>
          <p:nvPr/>
        </p:nvSpPr>
        <p:spPr>
          <a:xfrm>
            <a:off x="1270209" y="3781616"/>
            <a:ext cx="6962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b="1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24px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8BFAC54-E4A9-4D17-AE80-320F2954BB1D}"/>
              </a:ext>
            </a:extLst>
          </p:cNvPr>
          <p:cNvSpPr/>
          <p:nvPr/>
        </p:nvSpPr>
        <p:spPr>
          <a:xfrm>
            <a:off x="1788881" y="4057666"/>
            <a:ext cx="6844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20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24px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C7A6FFCA-7140-4B48-8AB5-D410FC29C761}"/>
              </a:ext>
            </a:extLst>
          </p:cNvPr>
          <p:cNvSpPr/>
          <p:nvPr/>
        </p:nvSpPr>
        <p:spPr>
          <a:xfrm>
            <a:off x="6009324" y="3491990"/>
            <a:ext cx="4688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 = 1.0em * article (section) = 1 * 24 px = 24 px 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08DAFB5-4B1E-41A3-B663-1933D32FF07C}"/>
              </a:ext>
            </a:extLst>
          </p:cNvPr>
          <p:cNvSpPr/>
          <p:nvPr/>
        </p:nvSpPr>
        <p:spPr>
          <a:xfrm>
            <a:off x="3784922" y="5960962"/>
            <a:ext cx="4409954" cy="2444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6E10B39-79D0-4779-81CF-8DE5FE598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740" y="4769149"/>
            <a:ext cx="2409524" cy="1638095"/>
          </a:xfrm>
          <a:prstGeom prst="rect">
            <a:avLst/>
          </a:prstGeom>
          <a:ln w="28575">
            <a:solidFill>
              <a:srgbClr val="0066B3"/>
            </a:solidFill>
          </a:ln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4CEC97B4-53AE-4811-91B7-6F56015284A8}"/>
              </a:ext>
            </a:extLst>
          </p:cNvPr>
          <p:cNvSpPr/>
          <p:nvPr/>
        </p:nvSpPr>
        <p:spPr>
          <a:xfrm>
            <a:off x="9198629" y="4783296"/>
            <a:ext cx="220479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defTabSz="457200"/>
            <a:r>
              <a:rPr lang="nl-NL" sz="2000" dirty="0">
                <a:solidFill>
                  <a:schemeClr val="accent2"/>
                </a:solidFill>
                <a:latin typeface="Arial"/>
              </a:rPr>
              <a:t>16px / 1em 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010D115F-E477-4CF9-B024-CBF500E2F53A}"/>
              </a:ext>
            </a:extLst>
          </p:cNvPr>
          <p:cNvSpPr/>
          <p:nvPr/>
        </p:nvSpPr>
        <p:spPr>
          <a:xfrm>
            <a:off x="9220753" y="5156636"/>
            <a:ext cx="201937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defTabSz="457200"/>
            <a:r>
              <a:rPr lang="nl-NL" sz="2000" dirty="0">
                <a:solidFill>
                  <a:schemeClr val="accent2"/>
                </a:solidFill>
                <a:latin typeface="Arial"/>
              </a:rPr>
              <a:t>24px / 1.5em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897F56B6-CE09-4D6A-B0E4-06F2CBD6A580}"/>
              </a:ext>
            </a:extLst>
          </p:cNvPr>
          <p:cNvSpPr/>
          <p:nvPr/>
        </p:nvSpPr>
        <p:spPr>
          <a:xfrm>
            <a:off x="9220753" y="5930086"/>
            <a:ext cx="21605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defTabSz="457200"/>
            <a:r>
              <a:rPr lang="nl-NL" sz="2000" dirty="0">
                <a:solidFill>
                  <a:schemeClr val="accent2"/>
                </a:solidFill>
                <a:latin typeface="Arial"/>
              </a:rPr>
              <a:t>24px / 1em</a:t>
            </a:r>
          </a:p>
        </p:txBody>
      </p:sp>
    </p:spTree>
    <p:extLst>
      <p:ext uri="{BB962C8B-B14F-4D97-AF65-F5344CB8AC3E}">
        <p14:creationId xmlns:p14="http://schemas.microsoft.com/office/powerpoint/2010/main" val="18858414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Fonts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6322" name="Picture 2" descr="Alphabet Letter Text on Black Background">
            <a:extLst>
              <a:ext uri="{FF2B5EF4-FFF2-40B4-BE49-F238E27FC236}">
                <a16:creationId xmlns:a16="http://schemas.microsoft.com/office/drawing/2014/main" id="{9BCC743B-76AE-4F6D-96A8-994999F49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694" y="1469985"/>
            <a:ext cx="6712611" cy="47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8034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Fonts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253AADE-0DB2-4926-9B19-91358219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7" y="898870"/>
            <a:ext cx="7967661" cy="690246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E50F401-E637-40E7-A600-093276466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228" y="2189303"/>
            <a:ext cx="5228571" cy="1923810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8" name="Pijl: omlaag 7">
            <a:extLst>
              <a:ext uri="{FF2B5EF4-FFF2-40B4-BE49-F238E27FC236}">
                <a16:creationId xmlns:a16="http://schemas.microsoft.com/office/drawing/2014/main" id="{ED69E314-F994-4D93-97DD-F5BEDA1514FC}"/>
              </a:ext>
            </a:extLst>
          </p:cNvPr>
          <p:cNvSpPr/>
          <p:nvPr/>
        </p:nvSpPr>
        <p:spPr>
          <a:xfrm rot="16200000">
            <a:off x="5711945" y="2821329"/>
            <a:ext cx="451413" cy="6597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861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Font family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AA8DCD5-2149-445A-9EBD-E0B76B5A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7" y="898870"/>
            <a:ext cx="7967661" cy="6902467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09929B6-B2C0-465D-B5E9-5EF954FC1A0B}"/>
              </a:ext>
            </a:extLst>
          </p:cNvPr>
          <p:cNvSpPr/>
          <p:nvPr/>
        </p:nvSpPr>
        <p:spPr>
          <a:xfrm>
            <a:off x="4619677" y="910940"/>
            <a:ext cx="5160932" cy="57735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4752F8C-66E5-4815-BEE2-A568A842B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796" y="3046250"/>
            <a:ext cx="5590476" cy="111428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9B79C23-DD9A-432F-AADD-87FDC5469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174" y="971212"/>
            <a:ext cx="5228571" cy="1923810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526EA5B-4358-40EE-97C1-B5B8F1CB0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174" y="4287624"/>
            <a:ext cx="5685714" cy="2114286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11" name="Pijl: omlaag 10">
            <a:extLst>
              <a:ext uri="{FF2B5EF4-FFF2-40B4-BE49-F238E27FC236}">
                <a16:creationId xmlns:a16="http://schemas.microsoft.com/office/drawing/2014/main" id="{3CBF17CB-4F20-4AC9-9444-11CAE1B8EEC5}"/>
              </a:ext>
            </a:extLst>
          </p:cNvPr>
          <p:cNvSpPr/>
          <p:nvPr/>
        </p:nvSpPr>
        <p:spPr>
          <a:xfrm>
            <a:off x="9062977" y="2662177"/>
            <a:ext cx="451413" cy="6597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5CE5773B-3E27-48DE-BCEA-396D0A3973D0}"/>
              </a:ext>
            </a:extLst>
          </p:cNvPr>
          <p:cNvSpPr/>
          <p:nvPr/>
        </p:nvSpPr>
        <p:spPr>
          <a:xfrm>
            <a:off x="9041031" y="3981885"/>
            <a:ext cx="451413" cy="6597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5047ADEB-767A-4A2B-BC58-4275A4859F51}"/>
              </a:ext>
            </a:extLst>
          </p:cNvPr>
          <p:cNvSpPr/>
          <p:nvPr/>
        </p:nvSpPr>
        <p:spPr>
          <a:xfrm>
            <a:off x="765255" y="1236175"/>
            <a:ext cx="92597" cy="56218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3BB2B290-E78F-426E-927A-47D2D1338F54}"/>
              </a:ext>
            </a:extLst>
          </p:cNvPr>
          <p:cNvSpPr/>
          <p:nvPr/>
        </p:nvSpPr>
        <p:spPr>
          <a:xfrm rot="1461991">
            <a:off x="1296364" y="2119135"/>
            <a:ext cx="5393803" cy="2199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471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Font family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AA8DCD5-2149-445A-9EBD-E0B76B5A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7" y="898870"/>
            <a:ext cx="7967661" cy="6902467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09929B6-B2C0-465D-B5E9-5EF954FC1A0B}"/>
              </a:ext>
            </a:extLst>
          </p:cNvPr>
          <p:cNvSpPr/>
          <p:nvPr/>
        </p:nvSpPr>
        <p:spPr>
          <a:xfrm>
            <a:off x="4619677" y="910940"/>
            <a:ext cx="5160932" cy="57735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5E30BF2-27F9-4270-825B-813C1F3D0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14389"/>
            <a:ext cx="5838095" cy="211428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96042D8-5BD0-4008-A0F8-DE0C76375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894" y="3724396"/>
            <a:ext cx="5761905" cy="2028571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12" name="Pijl: gekromd rechts 11">
            <a:extLst>
              <a:ext uri="{FF2B5EF4-FFF2-40B4-BE49-F238E27FC236}">
                <a16:creationId xmlns:a16="http://schemas.microsoft.com/office/drawing/2014/main" id="{2ECDE7BF-FF5D-49A3-B8DF-06F93BA159C4}"/>
              </a:ext>
            </a:extLst>
          </p:cNvPr>
          <p:cNvSpPr/>
          <p:nvPr/>
        </p:nvSpPr>
        <p:spPr>
          <a:xfrm>
            <a:off x="5437718" y="2271531"/>
            <a:ext cx="703390" cy="183748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C4422BE6-90FD-424A-BFA0-58928741DC61}"/>
              </a:ext>
            </a:extLst>
          </p:cNvPr>
          <p:cNvSpPr/>
          <p:nvPr/>
        </p:nvSpPr>
        <p:spPr>
          <a:xfrm rot="310460">
            <a:off x="2870328" y="2059157"/>
            <a:ext cx="2780577" cy="2777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DFA6CC38-450C-46C3-A99A-87E70230E29F}"/>
              </a:ext>
            </a:extLst>
          </p:cNvPr>
          <p:cNvSpPr/>
          <p:nvPr/>
        </p:nvSpPr>
        <p:spPr>
          <a:xfrm>
            <a:off x="1469985" y="1479244"/>
            <a:ext cx="92597" cy="7922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3594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Font family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AA8DCD5-2149-445A-9EBD-E0B76B5A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7" y="898870"/>
            <a:ext cx="7967661" cy="6902467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09929B6-B2C0-465D-B5E9-5EF954FC1A0B}"/>
              </a:ext>
            </a:extLst>
          </p:cNvPr>
          <p:cNvSpPr/>
          <p:nvPr/>
        </p:nvSpPr>
        <p:spPr>
          <a:xfrm>
            <a:off x="4619677" y="910940"/>
            <a:ext cx="5160932" cy="57735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5E30BF2-27F9-4270-825B-813C1F3D0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14389"/>
            <a:ext cx="5838095" cy="211428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96042D8-5BD0-4008-A0F8-DE0C76375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894" y="3724396"/>
            <a:ext cx="5761905" cy="2028571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12" name="Pijl: gekromd rechts 11">
            <a:extLst>
              <a:ext uri="{FF2B5EF4-FFF2-40B4-BE49-F238E27FC236}">
                <a16:creationId xmlns:a16="http://schemas.microsoft.com/office/drawing/2014/main" id="{2ECDE7BF-FF5D-49A3-B8DF-06F93BA159C4}"/>
              </a:ext>
            </a:extLst>
          </p:cNvPr>
          <p:cNvSpPr/>
          <p:nvPr/>
        </p:nvSpPr>
        <p:spPr>
          <a:xfrm>
            <a:off x="5437718" y="2271531"/>
            <a:ext cx="703390" cy="183748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C4422BE6-90FD-424A-BFA0-58928741DC61}"/>
              </a:ext>
            </a:extLst>
          </p:cNvPr>
          <p:cNvSpPr/>
          <p:nvPr/>
        </p:nvSpPr>
        <p:spPr>
          <a:xfrm rot="310460">
            <a:off x="2870328" y="2059157"/>
            <a:ext cx="2780577" cy="27779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DFA6CC38-450C-46C3-A99A-87E70230E29F}"/>
              </a:ext>
            </a:extLst>
          </p:cNvPr>
          <p:cNvSpPr/>
          <p:nvPr/>
        </p:nvSpPr>
        <p:spPr>
          <a:xfrm>
            <a:off x="1469985" y="1479244"/>
            <a:ext cx="92597" cy="7922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22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4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FIXED </a:t>
            </a:r>
            <a:r>
              <a:rPr lang="en-GB" sz="2500" dirty="0">
                <a:solidFill>
                  <a:srgbClr val="0070C0"/>
                </a:solidFill>
                <a:latin typeface="Arial Narrow" panose="020B0606020202030204" pitchFamily="34" charset="0"/>
              </a:rPr>
              <a:t>[</a:t>
            </a:r>
            <a:r>
              <a:rPr lang="en-GB" sz="2500" dirty="0" err="1">
                <a:solidFill>
                  <a:srgbClr val="0070C0"/>
                </a:solidFill>
                <a:latin typeface="Arial Narrow" panose="020B0606020202030204" pitchFamily="34" charset="0"/>
              </a:rPr>
              <a:t>f.e</a:t>
            </a:r>
            <a:r>
              <a:rPr lang="en-GB" sz="2500" dirty="0">
                <a:solidFill>
                  <a:srgbClr val="0070C0"/>
                </a:solidFill>
                <a:latin typeface="Arial Narrow" panose="020B0606020202030204" pitchFamily="34" charset="0"/>
              </a:rPr>
              <a:t>. 960px] 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Overview design [What you can expect]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cdn-images-1.medium.com/max/1000/1*dUZudP2xfPLzMiw5L8ieTQ.gif">
            <a:extLst>
              <a:ext uri="{FF2B5EF4-FFF2-40B4-BE49-F238E27FC236}">
                <a16:creationId xmlns:a16="http://schemas.microsoft.com/office/drawing/2014/main" id="{6372AF7A-8712-4EB2-A407-CFEA781FD2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16" y="1712702"/>
            <a:ext cx="7631168" cy="494499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935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Google fonts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75268F7-62B2-404C-A493-1E3174E6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96" y="1725572"/>
            <a:ext cx="9780609" cy="544339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1D375721-5B90-4554-B999-C5CA6A1E809C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https://fonts.google.com/</a:t>
            </a:r>
          </a:p>
        </p:txBody>
      </p:sp>
    </p:spTree>
    <p:extLst>
      <p:ext uri="{BB962C8B-B14F-4D97-AF65-F5344CB8AC3E}">
        <p14:creationId xmlns:p14="http://schemas.microsoft.com/office/powerpoint/2010/main" val="3808199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Google fonts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75268F7-62B2-404C-A493-1E3174E6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96" y="1725572"/>
            <a:ext cx="9780609" cy="544339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1D375721-5B90-4554-B999-C5CA6A1E809C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https://fonts.google.com/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D1C223E-022D-435E-A11F-6042EE8A2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714" y="875940"/>
            <a:ext cx="5714286" cy="548571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3FBCF834-2D56-4045-9A4D-9ABA57593C3C}"/>
              </a:ext>
            </a:extLst>
          </p:cNvPr>
          <p:cNvSpPr/>
          <p:nvPr/>
        </p:nvSpPr>
        <p:spPr>
          <a:xfrm rot="19430193">
            <a:off x="6313614" y="1970239"/>
            <a:ext cx="407883" cy="5208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CD8FD415-A4C7-4B63-A808-E70F2B6A7861}"/>
              </a:ext>
            </a:extLst>
          </p:cNvPr>
          <p:cNvSpPr/>
          <p:nvPr/>
        </p:nvSpPr>
        <p:spPr>
          <a:xfrm>
            <a:off x="5651220" y="2274425"/>
            <a:ext cx="707290" cy="626752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96627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Google fonts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75268F7-62B2-404C-A493-1E3174E64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696" y="1725572"/>
            <a:ext cx="9780609" cy="544339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1D375721-5B90-4554-B999-C5CA6A1E809C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https://fonts.google.com/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D1C223E-022D-435E-A11F-6042EE8A2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14" y="875940"/>
            <a:ext cx="5714286" cy="548571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117CE2-F948-4DEA-B01D-A555F8D8A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99" y="3284968"/>
            <a:ext cx="1012222" cy="10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54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Google fonts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75268F7-62B2-404C-A493-1E3174E64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696" y="1725572"/>
            <a:ext cx="9780609" cy="544339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1D375721-5B90-4554-B999-C5CA6A1E809C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https://fonts.google.com/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D1C223E-022D-435E-A11F-6042EE8A2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14" y="875940"/>
            <a:ext cx="5714286" cy="548571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B54074B-AD0F-40D6-9C43-71760D456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019" y="4554995"/>
            <a:ext cx="3675246" cy="176396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2" name="Picture 2" descr="Image result for fout">
            <a:extLst>
              <a:ext uri="{FF2B5EF4-FFF2-40B4-BE49-F238E27FC236}">
                <a16:creationId xmlns:a16="http://schemas.microsoft.com/office/drawing/2014/main" id="{94CA4972-DBBD-4E3E-9223-8D5C3C9F1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51" y="4803493"/>
            <a:ext cx="1329037" cy="13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507AF486-2CB0-4DBF-AD56-57793B6314D5}"/>
              </a:ext>
            </a:extLst>
          </p:cNvPr>
          <p:cNvSpPr/>
          <p:nvPr/>
        </p:nvSpPr>
        <p:spPr>
          <a:xfrm>
            <a:off x="10369324" y="4554995"/>
            <a:ext cx="1506535" cy="17639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914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Google fonts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D375721-5B90-4554-B999-C5CA6A1E809C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https://fonts.google.com/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07AF486-2CB0-4DBF-AD56-57793B6314D5}"/>
              </a:ext>
            </a:extLst>
          </p:cNvPr>
          <p:cNvSpPr/>
          <p:nvPr/>
        </p:nvSpPr>
        <p:spPr>
          <a:xfrm>
            <a:off x="10369324" y="4554995"/>
            <a:ext cx="1506535" cy="17639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F3F6430A-251A-43E6-8057-58ACA2AA1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1" y="1682916"/>
            <a:ext cx="7380952" cy="393333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4FCD734-BE17-459C-9EA6-096F6D61A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074" y="2212347"/>
            <a:ext cx="4104718" cy="4125310"/>
          </a:xfrm>
          <a:prstGeom prst="rect">
            <a:avLst/>
          </a:prstGeom>
        </p:spPr>
      </p:pic>
      <p:sp>
        <p:nvSpPr>
          <p:cNvPr id="15" name="Ovaal 14">
            <a:extLst>
              <a:ext uri="{FF2B5EF4-FFF2-40B4-BE49-F238E27FC236}">
                <a16:creationId xmlns:a16="http://schemas.microsoft.com/office/drawing/2014/main" id="{A62B7E90-39C2-4A53-9F5B-E95DB116BAB9}"/>
              </a:ext>
            </a:extLst>
          </p:cNvPr>
          <p:cNvSpPr/>
          <p:nvPr/>
        </p:nvSpPr>
        <p:spPr>
          <a:xfrm>
            <a:off x="7583603" y="4273918"/>
            <a:ext cx="3983946" cy="901119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omhoog 15">
            <a:extLst>
              <a:ext uri="{FF2B5EF4-FFF2-40B4-BE49-F238E27FC236}">
                <a16:creationId xmlns:a16="http://schemas.microsoft.com/office/drawing/2014/main" id="{77F6FEAC-6CEB-42D4-8E47-F7EC1BB84120}"/>
              </a:ext>
            </a:extLst>
          </p:cNvPr>
          <p:cNvSpPr/>
          <p:nvPr/>
        </p:nvSpPr>
        <p:spPr>
          <a:xfrm rot="18909337">
            <a:off x="6185288" y="1690221"/>
            <a:ext cx="472966" cy="3102599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87B8247F-133D-4FAA-B909-6954491ABCCE}"/>
              </a:ext>
            </a:extLst>
          </p:cNvPr>
          <p:cNvSpPr/>
          <p:nvPr/>
        </p:nvSpPr>
        <p:spPr>
          <a:xfrm>
            <a:off x="7583603" y="5386296"/>
            <a:ext cx="3983946" cy="901119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Pijl: omhoog 18">
            <a:extLst>
              <a:ext uri="{FF2B5EF4-FFF2-40B4-BE49-F238E27FC236}">
                <a16:creationId xmlns:a16="http://schemas.microsoft.com/office/drawing/2014/main" id="{2209CD07-DE9E-4655-B494-70360F9BE3A2}"/>
              </a:ext>
            </a:extLst>
          </p:cNvPr>
          <p:cNvSpPr/>
          <p:nvPr/>
        </p:nvSpPr>
        <p:spPr>
          <a:xfrm rot="16734022">
            <a:off x="5500853" y="3953932"/>
            <a:ext cx="472966" cy="3102599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5033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Google fonts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07AF486-2CB0-4DBF-AD56-57793B6314D5}"/>
              </a:ext>
            </a:extLst>
          </p:cNvPr>
          <p:cNvSpPr/>
          <p:nvPr/>
        </p:nvSpPr>
        <p:spPr>
          <a:xfrm>
            <a:off x="10369324" y="4554995"/>
            <a:ext cx="1506535" cy="17639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F3F6430A-251A-43E6-8057-58ACA2AA1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1" y="1682916"/>
            <a:ext cx="7380952" cy="3933333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2267CA2F-5992-4AAE-B877-6832AEB67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078" y="3254344"/>
            <a:ext cx="5228571" cy="2361905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17" name="Pijl: omhoog 16">
            <a:extLst>
              <a:ext uri="{FF2B5EF4-FFF2-40B4-BE49-F238E27FC236}">
                <a16:creationId xmlns:a16="http://schemas.microsoft.com/office/drawing/2014/main" id="{EF56BE4F-AAA0-45E2-A06E-FEE428ACFABB}"/>
              </a:ext>
            </a:extLst>
          </p:cNvPr>
          <p:cNvSpPr/>
          <p:nvPr/>
        </p:nvSpPr>
        <p:spPr>
          <a:xfrm rot="8394851">
            <a:off x="6013503" y="1752891"/>
            <a:ext cx="472966" cy="2569049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Pijl: omhoog 19">
            <a:extLst>
              <a:ext uri="{FF2B5EF4-FFF2-40B4-BE49-F238E27FC236}">
                <a16:creationId xmlns:a16="http://schemas.microsoft.com/office/drawing/2014/main" id="{6CF6817A-0DF1-4560-81CB-9FE454F7BC78}"/>
              </a:ext>
            </a:extLst>
          </p:cNvPr>
          <p:cNvSpPr/>
          <p:nvPr/>
        </p:nvSpPr>
        <p:spPr>
          <a:xfrm rot="4646318">
            <a:off x="5105354" y="3517567"/>
            <a:ext cx="472966" cy="272061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40317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Create your own font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9780609" y="173500"/>
            <a:ext cx="241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7EB3ADC-C88D-4BA5-94C2-2E25E195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08" y="3429000"/>
            <a:ext cx="4123809" cy="113333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3B88875-C9E3-43FD-B76E-DF19C55BB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08" y="1121126"/>
            <a:ext cx="8580952" cy="211428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3AE718A-FF87-4558-B229-7410C70E5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378" y="3622589"/>
            <a:ext cx="5285714" cy="2533333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9" name="Pijl: rechts 8">
            <a:extLst>
              <a:ext uri="{FF2B5EF4-FFF2-40B4-BE49-F238E27FC236}">
                <a16:creationId xmlns:a16="http://schemas.microsoft.com/office/drawing/2014/main" id="{D071DD6C-27DF-4031-B940-D43092E6E1A6}"/>
              </a:ext>
            </a:extLst>
          </p:cNvPr>
          <p:cNvSpPr/>
          <p:nvPr/>
        </p:nvSpPr>
        <p:spPr>
          <a:xfrm rot="2456688">
            <a:off x="4051246" y="4709502"/>
            <a:ext cx="2312276" cy="358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9682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dirty="0">
                <a:hlinkClick r:id="rId3"/>
              </a:rPr>
              <a:t>http://jigsaw.w3.org/css-validator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validation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10" name="Picture 2" descr="addition, black and white, black-and-white">
            <a:extLst>
              <a:ext uri="{FF2B5EF4-FFF2-40B4-BE49-F238E27FC236}">
                <a16:creationId xmlns:a16="http://schemas.microsoft.com/office/drawing/2014/main" id="{0E408F4D-D240-46AD-AC63-AD0D491A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39" y="2034239"/>
            <a:ext cx="6479721" cy="432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08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dirty="0">
                <a:hlinkClick r:id="rId3"/>
              </a:rPr>
              <a:t>http://jigsaw.w3.org/css-validator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validation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DF2743A-9222-4BCA-84B4-433C67954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996" y="1672019"/>
            <a:ext cx="6629583" cy="5702777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457DA036-DA71-4121-A170-EA205937F483}"/>
              </a:ext>
            </a:extLst>
          </p:cNvPr>
          <p:cNvSpPr/>
          <p:nvPr/>
        </p:nvSpPr>
        <p:spPr>
          <a:xfrm>
            <a:off x="3275635" y="4498129"/>
            <a:ext cx="1018572" cy="687852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4C8041FF-053C-4BFC-B9A9-C3069F7B5B18}"/>
              </a:ext>
            </a:extLst>
          </p:cNvPr>
          <p:cNvSpPr/>
          <p:nvPr/>
        </p:nvSpPr>
        <p:spPr>
          <a:xfrm>
            <a:off x="3275635" y="5897860"/>
            <a:ext cx="1018572" cy="687852"/>
          </a:xfrm>
          <a:prstGeom prst="ellipse">
            <a:avLst/>
          </a:prstGeom>
          <a:noFill/>
          <a:ln w="76200">
            <a:solidFill>
              <a:srgbClr val="F78C1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38944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832103" y="960140"/>
            <a:ext cx="11149689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dirty="0">
                <a:hlinkClick r:id="rId4"/>
              </a:rPr>
              <a:t>http://jigsaw.w3.org/css-validator</a:t>
            </a:r>
            <a:endParaRPr lang="en-GB" sz="3600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CSS validation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2A5A641-31DE-43C9-8FE8-46F52B321360}"/>
              </a:ext>
            </a:extLst>
          </p:cNvPr>
          <p:cNvSpPr txBox="1"/>
          <p:nvPr/>
        </p:nvSpPr>
        <p:spPr>
          <a:xfrm>
            <a:off x="10699531" y="173500"/>
            <a:ext cx="149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DF2743A-9222-4BCA-84B4-433C67954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96" y="1672019"/>
            <a:ext cx="6629583" cy="5702777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99CFB36F-E53C-46D7-9DEB-F57F45B53BA7}"/>
              </a:ext>
            </a:extLst>
          </p:cNvPr>
          <p:cNvSpPr/>
          <p:nvPr/>
        </p:nvSpPr>
        <p:spPr>
          <a:xfrm>
            <a:off x="3271915" y="5518823"/>
            <a:ext cx="6454664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en-GB" dirty="0">
              <a:solidFill>
                <a:srgbClr val="1F2126"/>
              </a:solidFill>
              <a:latin typeface="Helvetica" pitchFamily="34" charset="0"/>
            </a:endParaRPr>
          </a:p>
          <a:p>
            <a:r>
              <a:rPr lang="en-GB" dirty="0">
                <a:solidFill>
                  <a:srgbClr val="1F2126"/>
                </a:solidFill>
                <a:latin typeface="Helvetica" pitchFamily="34" charset="0"/>
              </a:rPr>
              <a:t>(close the </a:t>
            </a:r>
            <a:r>
              <a:rPr lang="en-GB" dirty="0" err="1">
                <a:solidFill>
                  <a:srgbClr val="1F2126"/>
                </a:solidFill>
                <a:latin typeface="Helvetica" pitchFamily="34" charset="0"/>
              </a:rPr>
              <a:t>img</a:t>
            </a:r>
            <a:r>
              <a:rPr lang="en-GB" dirty="0">
                <a:solidFill>
                  <a:srgbClr val="1F2126"/>
                </a:solidFill>
                <a:latin typeface="Helvetica" pitchFamily="34" charset="0"/>
              </a:rPr>
              <a:t> tag with &gt; instead of /&gt; if using HTML &lt;=</a:t>
            </a:r>
            <a:r>
              <a:rPr lang="en-GB" b="1" dirty="0">
                <a:solidFill>
                  <a:srgbClr val="FF0000"/>
                </a:solidFill>
                <a:latin typeface="Helvetica" pitchFamily="34" charset="0"/>
              </a:rPr>
              <a:t> 4.01</a:t>
            </a:r>
            <a:r>
              <a:rPr lang="en-GB" dirty="0">
                <a:solidFill>
                  <a:srgbClr val="1F2126"/>
                </a:solidFill>
                <a:latin typeface="Helvetica" pitchFamily="34" charset="0"/>
              </a:rPr>
              <a:t>)</a:t>
            </a:r>
          </a:p>
          <a:p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90F61F22-4558-4DF5-BA31-4C8A41641754}"/>
              </a:ext>
            </a:extLst>
          </p:cNvPr>
          <p:cNvSpPr/>
          <p:nvPr/>
        </p:nvSpPr>
        <p:spPr>
          <a:xfrm>
            <a:off x="3173028" y="4484525"/>
            <a:ext cx="7133236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Tip </a:t>
            </a:r>
            <a:r>
              <a:rPr lang="nl-NL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from</a:t>
            </a:r>
            <a:r>
              <a:rPr lang="nl-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W3C! </a:t>
            </a:r>
            <a:r>
              <a:rPr lang="nl-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Wingdings" panose="05000000000000000000" pitchFamily="2" charset="2"/>
              </a:rPr>
              <a:t></a:t>
            </a:r>
            <a:r>
              <a:rPr lang="nl-NL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54024535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6548</TotalTime>
  <Words>3301</Words>
  <Application>Microsoft Office PowerPoint</Application>
  <PresentationFormat>Widescreen</PresentationFormat>
  <Paragraphs>845</Paragraphs>
  <Slides>104</Slides>
  <Notes>67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Arial</vt:lpstr>
      <vt:lpstr>Arial Narrow</vt:lpstr>
      <vt:lpstr>Calibri</vt:lpstr>
      <vt:lpstr>Calibri Light</vt:lpstr>
      <vt:lpstr>Helvetica</vt:lpstr>
      <vt:lpstr>Wingdings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Micha van der Meer</dc:creator>
  <cp:lastModifiedBy>Meer, Micha van der</cp:lastModifiedBy>
  <cp:revision>102</cp:revision>
  <cp:lastPrinted>2018-09-24T08:26:29Z</cp:lastPrinted>
  <dcterms:created xsi:type="dcterms:W3CDTF">2018-08-28T09:12:16Z</dcterms:created>
  <dcterms:modified xsi:type="dcterms:W3CDTF">2019-09-30T06:16:02Z</dcterms:modified>
</cp:coreProperties>
</file>